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15"/>
  </p:notesMasterIdLst>
  <p:sldIdLst>
    <p:sldId id="256" r:id="rId2"/>
    <p:sldId id="258" r:id="rId3"/>
    <p:sldId id="257" r:id="rId4"/>
    <p:sldId id="268" r:id="rId5"/>
    <p:sldId id="259" r:id="rId6"/>
    <p:sldId id="262" r:id="rId7"/>
    <p:sldId id="260" r:id="rId8"/>
    <p:sldId id="261" r:id="rId9"/>
    <p:sldId id="264" r:id="rId10"/>
    <p:sldId id="265" r:id="rId11"/>
    <p:sldId id="263"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8D2BA5"/>
    <a:srgbClr val="D3A229"/>
    <a:srgbClr val="6B1F7C"/>
    <a:srgbClr val="FDC82F"/>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1411"/>
  </p:normalViewPr>
  <p:slideViewPr>
    <p:cSldViewPr snapToGrid="0" snapToObjects="1">
      <p:cViewPr>
        <p:scale>
          <a:sx n="112" d="100"/>
          <a:sy n="112" d="100"/>
        </p:scale>
        <p:origin x="2200" y="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9CE85-97BC-6A41-8F36-666C8A226A2E}" type="datetimeFigureOut">
              <a:rPr lang="en-US" smtClean="0"/>
              <a:t>9/21/18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3C336-C5F8-164C-A51B-1C93649C9298}" type="slidenum">
              <a:rPr lang="en-US" smtClean="0"/>
              <a:t>‹#›</a:t>
            </a:fld>
            <a:endParaRPr lang="en-US"/>
          </a:p>
        </p:txBody>
      </p:sp>
    </p:spTree>
    <p:extLst>
      <p:ext uri="{BB962C8B-B14F-4D97-AF65-F5344CB8AC3E}">
        <p14:creationId xmlns:p14="http://schemas.microsoft.com/office/powerpoint/2010/main" val="10565941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1</a:t>
            </a:fld>
            <a:endParaRPr lang="en-US"/>
          </a:p>
        </p:txBody>
      </p:sp>
    </p:spTree>
    <p:extLst>
      <p:ext uri="{BB962C8B-B14F-4D97-AF65-F5344CB8AC3E}">
        <p14:creationId xmlns:p14="http://schemas.microsoft.com/office/powerpoint/2010/main" val="1727350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Pericles saying to his critics? What is the tone? Arrogance and hubris. He</a:t>
            </a:r>
            <a:r>
              <a:rPr lang="en-US" baseline="0" dirty="0" smtClean="0"/>
              <a:t> is saying everyone else is jealous they will get over it.</a:t>
            </a:r>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10</a:t>
            </a:fld>
            <a:endParaRPr lang="en-US"/>
          </a:p>
        </p:txBody>
      </p:sp>
    </p:spTree>
    <p:extLst>
      <p:ext uri="{BB962C8B-B14F-4D97-AF65-F5344CB8AC3E}">
        <p14:creationId xmlns:p14="http://schemas.microsoft.com/office/powerpoint/2010/main" val="216934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47 </a:t>
            </a:r>
            <a:r>
              <a:rPr lang="en-US" sz="1200" i="1" kern="1200" dirty="0" smtClean="0">
                <a:solidFill>
                  <a:schemeClr val="tx1"/>
                </a:solidFill>
                <a:effectLst/>
                <a:latin typeface="+mn-lt"/>
                <a:ea typeface="+mn-ea"/>
                <a:cs typeface="+mn-cs"/>
              </a:rPr>
              <a:t>Big Olive; the Piraeus, Athens port city, was the hub of trade that spanned the eastern Med sea, Adriatic, Tyrrhenian, Aegean, and Black seas. At stalls in the Agora sellers offered African ivory, Baltic amber, Chinese silk. Peacocks from Persia, large scale traffic of wine, salt, fish, building stone and timber.  Wheat from Russia, Sicily, Egypt.</a:t>
            </a:r>
          </a:p>
          <a:p>
            <a:r>
              <a:rPr lang="en-US" sz="1200" i="1" kern="1200" dirty="0" smtClean="0">
                <a:solidFill>
                  <a:schemeClr val="tx1"/>
                </a:solidFill>
                <a:effectLst/>
                <a:latin typeface="+mn-lt"/>
                <a:ea typeface="+mn-ea"/>
                <a:cs typeface="+mn-cs"/>
              </a:rPr>
              <a:t>What value show?</a:t>
            </a:r>
            <a:r>
              <a:rPr lang="en-US" sz="1200" i="1" kern="1200" baseline="0" dirty="0" smtClean="0">
                <a:solidFill>
                  <a:schemeClr val="tx1"/>
                </a:solidFill>
                <a:effectLst/>
                <a:latin typeface="+mn-lt"/>
                <a:ea typeface="+mn-ea"/>
                <a:cs typeface="+mn-cs"/>
              </a:rPr>
              <a:t> arête</a:t>
            </a:r>
            <a:endParaRPr lang="en-US" sz="1200" i="1"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p. 115 </a:t>
            </a:r>
            <a:r>
              <a:rPr lang="en-US" sz="1200" b="1" kern="1200" dirty="0" smtClean="0">
                <a:solidFill>
                  <a:schemeClr val="tx1"/>
                </a:solidFill>
                <a:effectLst/>
                <a:latin typeface="+mn-lt"/>
                <a:ea typeface="+mn-ea"/>
                <a:cs typeface="+mn-cs"/>
              </a:rPr>
              <a:t>is as the role of the navy and maritime trade expanded, the Piraeus became a great city in its own right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 113-114</a:t>
            </a:r>
          </a:p>
          <a:p>
            <a:r>
              <a:rPr lang="en-US" sz="1200" kern="1200" dirty="0" smtClean="0">
                <a:solidFill>
                  <a:schemeClr val="tx1"/>
                </a:solidFill>
                <a:effectLst/>
                <a:latin typeface="+mn-lt"/>
                <a:ea typeface="+mn-ea"/>
                <a:cs typeface="+mn-cs"/>
              </a:rPr>
              <a:t>Center of trade Piraeus overflowed with goods. From Libya ivory, hides, and the medicinal plant and dietary supplement of </a:t>
            </a:r>
            <a:r>
              <a:rPr lang="en-US" sz="1200" kern="1200" dirty="0" err="1" smtClean="0">
                <a:solidFill>
                  <a:schemeClr val="tx1"/>
                </a:solidFill>
                <a:effectLst/>
                <a:latin typeface="+mn-lt"/>
                <a:ea typeface="+mn-ea"/>
                <a:cs typeface="+mn-cs"/>
              </a:rPr>
              <a:t>si;phium</a:t>
            </a:r>
            <a:r>
              <a:rPr lang="en-US" sz="1200" kern="1200" dirty="0" smtClean="0">
                <a:solidFill>
                  <a:schemeClr val="tx1"/>
                </a:solidFill>
                <a:effectLst/>
                <a:latin typeface="+mn-lt"/>
                <a:ea typeface="+mn-ea"/>
                <a:cs typeface="+mn-cs"/>
              </a:rPr>
              <a:t>. Egypt: papyrus, and sail cloth, Cretan cypress wood, Syria incense. Then it lists all the goods coming from all other ports like Salt fish of black sea, beef ribs form Thessaly, pork and cheese form Syracuse, dates from Phoenicia, raisin and gigs from Rhodes.</a:t>
            </a:r>
          </a:p>
          <a:p>
            <a:endParaRPr lang="en-US" sz="1200" i="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11</a:t>
            </a:fld>
            <a:endParaRPr lang="en-US"/>
          </a:p>
        </p:txBody>
      </p:sp>
    </p:spTree>
    <p:extLst>
      <p:ext uri="{BB962C8B-B14F-4D97-AF65-F5344CB8AC3E}">
        <p14:creationId xmlns:p14="http://schemas.microsoft.com/office/powerpoint/2010/main" val="3293223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Waging war against allies: </a:t>
            </a:r>
          </a:p>
          <a:p>
            <a:r>
              <a:rPr lang="en-US" sz="1200" i="1" kern="1200" dirty="0" smtClean="0">
                <a:solidFill>
                  <a:schemeClr val="tx1"/>
                </a:solidFill>
                <a:effectLst/>
                <a:latin typeface="+mn-lt"/>
                <a:ea typeface="+mn-ea"/>
                <a:cs typeface="+mn-cs"/>
              </a:rPr>
              <a:t>LORDS OF THE SEA</a:t>
            </a:r>
            <a:r>
              <a:rPr lang="en-US" sz="1200" kern="1200" dirty="0" smtClean="0">
                <a:solidFill>
                  <a:schemeClr val="tx1"/>
                </a:solidFill>
                <a:effectLst/>
                <a:latin typeface="+mn-lt"/>
                <a:ea typeface="+mn-ea"/>
                <a:cs typeface="+mn-cs"/>
              </a:rPr>
              <a:t>, Hale - Iron Fist of Empire: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 91</a:t>
            </a:r>
          </a:p>
          <a:p>
            <a:r>
              <a:rPr lang="en-US" sz="1200" kern="1200" dirty="0" smtClean="0">
                <a:solidFill>
                  <a:schemeClr val="tx1"/>
                </a:solidFill>
                <a:effectLst/>
                <a:latin typeface="+mn-lt"/>
                <a:ea typeface="+mn-ea"/>
                <a:cs typeface="+mn-cs"/>
              </a:rPr>
              <a:t>Almost from the beginning of the Delian League, Athenians found it necessary to wage war not only against the Persians, but on fellow Greeks. Their rationale: “all those who reaped the benefits of the Athenian alliance – freedom of the seas and freedom from Persian aggression – should join and contribute”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then were forced against their will. Some tried to withdraw from the alliance after a number of years. And Athenians came after them blockaded their port and treated them as dangerous rebels. Many had to surrender their fleet and mining  rights to Athens and then pay a huge sum of 80 silver talents.</a:t>
            </a:r>
          </a:p>
          <a:p>
            <a:endParaRPr lang="en-US" dirty="0" smtClean="0"/>
          </a:p>
          <a:p>
            <a:r>
              <a:rPr lang="en-US" dirty="0" err="1" smtClean="0"/>
              <a:t>Study.com</a:t>
            </a:r>
            <a:r>
              <a:rPr lang="en-US" dirty="0" smtClean="0"/>
              <a:t>:  But Athens would have none of it. As the head of the Delian League, Athens had become incredibly rich and powerful, establishing colonies and garrisons across the Aegean and Asia Minor. Moreover, the war was just the thing the young democracy needed to cement itself. As we've seen, political power usually came with military usefulness. With the offensive in Persia, suddenly all those poor citizens could make an important contribution to the war effort. They could row triremes, and in a month of rowing they could earn more than in a year of farming. </a:t>
            </a:r>
          </a:p>
          <a:p>
            <a:endParaRPr lang="en-US" dirty="0" smtClean="0"/>
          </a:p>
          <a:p>
            <a:r>
              <a:rPr lang="en-US" dirty="0" smtClean="0"/>
              <a:t>The other members of the League were less gung-ho about the whole arrangement. Yet they also did not want the angry Persians to be able to come back and take revenge. So, instead of providing ships and crews, they started just providing gold, food or raw materials and letting the Athenians take care of building and running the navy. And just like that, the states who had just fought for their freedom from Persia were now paying tribute to the Athenian empire. </a:t>
            </a:r>
          </a:p>
          <a:p>
            <a:endParaRPr lang="en-US" dirty="0" smtClean="0"/>
          </a:p>
          <a:p>
            <a:r>
              <a:rPr lang="en-US" b="1" dirty="0" smtClean="0"/>
              <a:t>Funding</a:t>
            </a:r>
            <a:r>
              <a:rPr lang="en-US" b="1" baseline="0" dirty="0" smtClean="0"/>
              <a:t> the Golden Age:</a:t>
            </a:r>
          </a:p>
          <a:p>
            <a:r>
              <a:rPr lang="en-US" sz="1200" kern="1200" dirty="0" smtClean="0">
                <a:solidFill>
                  <a:schemeClr val="tx1"/>
                </a:solidFill>
                <a:effectLst/>
                <a:latin typeface="+mn-lt"/>
                <a:ea typeface="+mn-ea"/>
                <a:cs typeface="+mn-cs"/>
              </a:rPr>
              <a:t>Athens: First modern city:</a:t>
            </a:r>
          </a:p>
          <a:p>
            <a:pPr lvl="0"/>
            <a:r>
              <a:rPr lang="en-US" sz="1200" kern="1200" dirty="0" smtClean="0">
                <a:solidFill>
                  <a:schemeClr val="tx1"/>
                </a:solidFill>
                <a:effectLst/>
                <a:latin typeface="+mn-lt"/>
                <a:ea typeface="+mn-ea"/>
                <a:cs typeface="+mn-cs"/>
              </a:rPr>
              <a:t>Not ruled by kings or priests or nobles</a:t>
            </a:r>
          </a:p>
          <a:p>
            <a:pPr lvl="0"/>
            <a:r>
              <a:rPr lang="en-US" sz="1200" kern="1200" dirty="0" smtClean="0">
                <a:solidFill>
                  <a:schemeClr val="tx1"/>
                </a:solidFill>
                <a:effectLst/>
                <a:latin typeface="+mn-lt"/>
                <a:ea typeface="+mn-ea"/>
                <a:cs typeface="+mn-cs"/>
              </a:rPr>
              <a:t>Ruled by a sovereign democratic Assembly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Had to deal with the same polarities of the modern world: conflicts that pitted east against west (XXXII); liberal against conservative, scientific against religious</a:t>
            </a:r>
          </a:p>
          <a:p>
            <a:r>
              <a:rPr lang="en-US" sz="1200" kern="1200" dirty="0" smtClean="0">
                <a:solidFill>
                  <a:schemeClr val="tx1"/>
                </a:solidFill>
                <a:effectLst/>
                <a:latin typeface="+mn-lt"/>
                <a:ea typeface="+mn-ea"/>
                <a:cs typeface="+mn-cs"/>
              </a:rPr>
              <a:t>And a paradox, the same navy that made Athens a democracy at home (XXXIII) made it an imperialistic power abroad and at times an oppressor of the very cites that they helped to liberate fro the Persians (this is my key theme. Make this the focus. ) The Golden Age was funded in part by payments of tribute that Athens demanded of its maritime subjects and allies. As for the Parthenon, that iconic ruin in pure white marble makes today’s world imagine a serene ancient Athens of lofty visions  and classical balance. In fact, at the time of its building the Parthenon was a bitterly controversial project, paid for in part with what Pericles opponents considered to be misappropriated naval funds ( </a:t>
            </a:r>
            <a:r>
              <a:rPr lang="en-US" sz="1200" i="1" kern="1200" dirty="0" smtClean="0">
                <a:solidFill>
                  <a:schemeClr val="tx1"/>
                </a:solidFill>
                <a:effectLst/>
                <a:latin typeface="+mn-lt"/>
                <a:ea typeface="+mn-ea"/>
                <a:cs typeface="+mn-cs"/>
              </a:rPr>
              <a:t>of the Delian League</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Time and water he says, have washed away the bright colors of the Parthenon but also says, Hale, the very importance of the trireme that was the vital force behind the monuments. “A living sea creature, all muscle and appetite and growth, generated the glistening shell of inspiring art, literature and political ideals. </a:t>
            </a:r>
          </a:p>
          <a:p>
            <a:r>
              <a:rPr lang="en-US" sz="1200" kern="1200" dirty="0" smtClean="0">
                <a:solidFill>
                  <a:schemeClr val="tx1"/>
                </a:solidFill>
                <a:effectLst/>
                <a:latin typeface="+mn-lt"/>
                <a:ea typeface="+mn-ea"/>
                <a:cs typeface="+mn-cs"/>
              </a:rPr>
              <a:t>“The beat of the oars was the heartbeat of Athens in the city’s golden Age.” Their epic voyage altered the course of history (XXXIII)</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12</a:t>
            </a:fld>
            <a:endParaRPr lang="en-US"/>
          </a:p>
        </p:txBody>
      </p:sp>
    </p:spTree>
    <p:extLst>
      <p:ext uri="{BB962C8B-B14F-4D97-AF65-F5344CB8AC3E}">
        <p14:creationId xmlns:p14="http://schemas.microsoft.com/office/powerpoint/2010/main" val="869608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i="1" kern="1200" dirty="0" smtClean="0">
                <a:solidFill>
                  <a:schemeClr val="tx1"/>
                </a:solidFill>
                <a:effectLst/>
                <a:latin typeface="+mn-lt"/>
                <a:ea typeface="+mn-ea"/>
                <a:cs typeface="+mn-cs"/>
              </a:rPr>
              <a:t>LORDS OF THE SEA</a:t>
            </a:r>
            <a:r>
              <a:rPr lang="en-US" sz="1100" kern="1200" dirty="0" smtClean="0">
                <a:solidFill>
                  <a:schemeClr val="tx1"/>
                </a:solidFill>
                <a:effectLst/>
                <a:latin typeface="+mn-lt"/>
                <a:ea typeface="+mn-ea"/>
                <a:cs typeface="+mn-cs"/>
              </a:rPr>
              <a:t>, Hale</a:t>
            </a:r>
          </a:p>
          <a:p>
            <a:r>
              <a:rPr lang="en-US" sz="1100" kern="1200" dirty="0" smtClean="0">
                <a:solidFill>
                  <a:schemeClr val="tx1"/>
                </a:solidFill>
                <a:effectLst/>
                <a:latin typeface="+mn-lt"/>
                <a:ea typeface="+mn-ea"/>
                <a:cs typeface="+mn-cs"/>
              </a:rPr>
              <a:t>Had to deal with the same polarities of the modern world: conflicts that pitted east against west (XXXII); liberal against conservative, scientific against religious</a:t>
            </a:r>
          </a:p>
          <a:p>
            <a:r>
              <a:rPr lang="en-US" sz="1100" kern="1200" dirty="0" smtClean="0">
                <a:solidFill>
                  <a:schemeClr val="tx1"/>
                </a:solidFill>
                <a:effectLst/>
                <a:latin typeface="+mn-lt"/>
                <a:ea typeface="+mn-ea"/>
                <a:cs typeface="+mn-cs"/>
              </a:rPr>
              <a:t>And a paradox, the same navy that made Athens a democracy at home (XXXIII) made it an imperialistic power abroad and at times an oppressor of the very cites that they helped to liberate fro the Persians (this is one</a:t>
            </a:r>
            <a:r>
              <a:rPr lang="en-US" sz="1100" kern="1200" baseline="0" dirty="0" smtClean="0">
                <a:solidFill>
                  <a:schemeClr val="tx1"/>
                </a:solidFill>
                <a:effectLst/>
                <a:latin typeface="+mn-lt"/>
                <a:ea typeface="+mn-ea"/>
                <a:cs typeface="+mn-cs"/>
              </a:rPr>
              <a:t> of the</a:t>
            </a:r>
            <a:r>
              <a:rPr lang="en-US" sz="1100" kern="1200" dirty="0" smtClean="0">
                <a:solidFill>
                  <a:schemeClr val="tx1"/>
                </a:solidFill>
                <a:effectLst/>
                <a:latin typeface="+mn-lt"/>
                <a:ea typeface="+mn-ea"/>
                <a:cs typeface="+mn-cs"/>
              </a:rPr>
              <a:t> key themes of this</a:t>
            </a:r>
            <a:r>
              <a:rPr lang="en-US" sz="1100" kern="1200" baseline="0" dirty="0" smtClean="0">
                <a:solidFill>
                  <a:schemeClr val="tx1"/>
                </a:solidFill>
                <a:effectLst/>
                <a:latin typeface="+mn-lt"/>
                <a:ea typeface="+mn-ea"/>
                <a:cs typeface="+mn-cs"/>
              </a:rPr>
              <a:t> inquiry</a:t>
            </a:r>
            <a:r>
              <a:rPr lang="en-US" sz="1100" kern="1200" dirty="0" smtClean="0">
                <a:solidFill>
                  <a:schemeClr val="tx1"/>
                </a:solidFill>
                <a:effectLst/>
                <a:latin typeface="+mn-lt"/>
                <a:ea typeface="+mn-ea"/>
                <a:cs typeface="+mn-cs"/>
              </a:rPr>
              <a:t>. Focus</a:t>
            </a:r>
            <a:r>
              <a:rPr lang="en-US" sz="1100" kern="1200" baseline="0" dirty="0" smtClean="0">
                <a:solidFill>
                  <a:schemeClr val="tx1"/>
                </a:solidFill>
                <a:effectLst/>
                <a:latin typeface="+mn-lt"/>
                <a:ea typeface="+mn-ea"/>
                <a:cs typeface="+mn-cs"/>
              </a:rPr>
              <a:t> on this</a:t>
            </a:r>
            <a:r>
              <a:rPr lang="en-US" sz="1100" kern="1200" dirty="0" smtClean="0">
                <a:solidFill>
                  <a:schemeClr val="tx1"/>
                </a:solidFill>
                <a:effectLst/>
                <a:latin typeface="+mn-lt"/>
                <a:ea typeface="+mn-ea"/>
                <a:cs typeface="+mn-cs"/>
              </a:rPr>
              <a:t>. ) The Golden Age was funded in part by payments of tribute that Athens demanded of its maritime subjects and allies. As for the Parthenon, that iconic ruin in pure white marble makes today’s world imagine a serene ancient Athens of lofty visions  and classical balance. In fact, at the time of its building the Parthenon was a bitterly controversial project, paid for in part with what Pericles opponents considered to be misappropriated naval funds ( </a:t>
            </a:r>
            <a:r>
              <a:rPr lang="en-US" sz="1100" i="1" kern="1200" dirty="0" smtClean="0">
                <a:solidFill>
                  <a:schemeClr val="tx1"/>
                </a:solidFill>
                <a:effectLst/>
                <a:latin typeface="+mn-lt"/>
                <a:ea typeface="+mn-ea"/>
                <a:cs typeface="+mn-cs"/>
              </a:rPr>
              <a:t>of the Delian League</a:t>
            </a:r>
            <a:r>
              <a:rPr lang="en-US" sz="1100" kern="1200" dirty="0" smtClean="0">
                <a:solidFill>
                  <a:schemeClr val="tx1"/>
                </a:solidFill>
                <a:effectLst/>
                <a:latin typeface="+mn-lt"/>
                <a:ea typeface="+mn-ea"/>
                <a:cs typeface="+mn-cs"/>
              </a:rPr>
              <a:t>)</a:t>
            </a:r>
          </a:p>
          <a:p>
            <a:r>
              <a:rPr lang="en-US" sz="1100" kern="1200" dirty="0" smtClean="0">
                <a:solidFill>
                  <a:schemeClr val="tx1"/>
                </a:solidFill>
                <a:effectLst/>
                <a:latin typeface="+mn-lt"/>
                <a:ea typeface="+mn-ea"/>
                <a:cs typeface="+mn-cs"/>
              </a:rPr>
              <a:t>Time and water he says, have washed away the bright colors of the Parthenon but also says, Hale, the very importance of the trireme that was the vital force behind the monuments. “A livings sea creature, all muscle and appetite and growth, generated the glistening shell of inspiring art, literature and political ideals. </a:t>
            </a:r>
          </a:p>
          <a:p>
            <a:r>
              <a:rPr lang="en-US" sz="1100" kern="1200" dirty="0" smtClean="0">
                <a:solidFill>
                  <a:schemeClr val="tx1"/>
                </a:solidFill>
                <a:effectLst/>
                <a:latin typeface="+mn-lt"/>
                <a:ea typeface="+mn-ea"/>
                <a:cs typeface="+mn-cs"/>
              </a:rPr>
              <a:t>Love this : The beat of the oars was the heartbeat of Athens in the city’s golden Age. Their epic voyage altered the course of history (XXXIII)</a:t>
            </a:r>
          </a:p>
          <a:p>
            <a:endParaRPr lang="en-US" sz="1100" kern="1200" dirty="0" smtClean="0">
              <a:solidFill>
                <a:schemeClr val="tx1"/>
              </a:solidFill>
              <a:effectLst/>
              <a:latin typeface="+mn-lt"/>
              <a:ea typeface="+mn-ea"/>
              <a:cs typeface="+mn-cs"/>
            </a:endParaRPr>
          </a:p>
          <a:p>
            <a:r>
              <a:rPr lang="en-US" sz="1100" b="1" kern="1200" dirty="0" smtClean="0">
                <a:solidFill>
                  <a:schemeClr val="tx1"/>
                </a:solidFill>
                <a:effectLst/>
                <a:latin typeface="+mn-lt"/>
                <a:ea typeface="+mn-ea"/>
                <a:cs typeface="+mn-cs"/>
              </a:rPr>
              <a:t>One</a:t>
            </a:r>
            <a:r>
              <a:rPr lang="en-US" sz="1100" b="1" kern="1200" baseline="0" dirty="0" smtClean="0">
                <a:solidFill>
                  <a:schemeClr val="tx1"/>
                </a:solidFill>
                <a:effectLst/>
                <a:latin typeface="+mn-lt"/>
                <a:ea typeface="+mn-ea"/>
                <a:cs typeface="+mn-cs"/>
              </a:rPr>
              <a:t> of the lessons: </a:t>
            </a:r>
            <a:r>
              <a:rPr lang="en-US" sz="1100" kern="1200" dirty="0" smtClean="0">
                <a:solidFill>
                  <a:schemeClr val="tx1"/>
                </a:solidFill>
                <a:effectLst/>
                <a:latin typeface="+mn-lt"/>
                <a:ea typeface="+mn-ea"/>
                <a:cs typeface="+mn-cs"/>
              </a:rPr>
              <a:t>After the Spartan victory, Hale notes that Samos (the renegade democracy in exile) held out the longest against Sparta. And they rewarded the Samoans with Athenian citizenship.</a:t>
            </a:r>
            <a:r>
              <a:rPr lang="en-US" sz="1100" kern="1200" baseline="0" dirty="0" smtClean="0">
                <a:solidFill>
                  <a:schemeClr val="tx1"/>
                </a:solidFill>
                <a:effectLst/>
                <a:latin typeface="+mn-lt"/>
                <a:ea typeface="+mn-ea"/>
                <a:cs typeface="+mn-cs"/>
              </a:rPr>
              <a:t> (What if </a:t>
            </a:r>
            <a:r>
              <a:rPr lang="en-US" sz="1100" kern="1200" dirty="0" smtClean="0">
                <a:solidFill>
                  <a:schemeClr val="tx1"/>
                </a:solidFill>
                <a:effectLst/>
                <a:latin typeface="+mn-lt"/>
                <a:ea typeface="+mn-ea"/>
                <a:cs typeface="+mn-cs"/>
              </a:rPr>
              <a:t>they would have offered this to all their allies?) </a:t>
            </a:r>
          </a:p>
          <a:p>
            <a:endParaRPr lang="en-US" sz="1100" b="0" kern="1200" dirty="0" smtClean="0">
              <a:solidFill>
                <a:schemeClr val="tx1"/>
              </a:solidFill>
              <a:effectLst/>
              <a:latin typeface="+mn-lt"/>
              <a:ea typeface="+mn-ea"/>
              <a:cs typeface="+mn-cs"/>
            </a:endParaRPr>
          </a:p>
          <a:p>
            <a:r>
              <a:rPr lang="en-US" sz="1100" b="0" kern="1200" dirty="0" smtClean="0">
                <a:solidFill>
                  <a:schemeClr val="tx1"/>
                </a:solidFill>
                <a:effectLst/>
                <a:latin typeface="+mn-lt"/>
                <a:ea typeface="+mn-ea"/>
                <a:cs typeface="+mn-cs"/>
              </a:rPr>
              <a:t>Then can read from</a:t>
            </a:r>
            <a:r>
              <a:rPr lang="en-US" sz="1100" b="0" kern="1200" baseline="0" dirty="0" smtClean="0">
                <a:solidFill>
                  <a:schemeClr val="tx1"/>
                </a:solidFill>
                <a:effectLst/>
                <a:latin typeface="+mn-lt"/>
                <a:ea typeface="+mn-ea"/>
                <a:cs typeface="+mn-cs"/>
              </a:rPr>
              <a:t> 318 as an end</a:t>
            </a:r>
          </a:p>
          <a:p>
            <a:endParaRPr lang="en-US" sz="1100" b="0" kern="1200" baseline="0" dirty="0" smtClean="0">
              <a:solidFill>
                <a:schemeClr val="tx1"/>
              </a:solidFill>
              <a:effectLst/>
              <a:latin typeface="+mn-lt"/>
              <a:ea typeface="+mn-ea"/>
              <a:cs typeface="+mn-cs"/>
            </a:endParaRPr>
          </a:p>
          <a:p>
            <a:r>
              <a:rPr lang="en-US" sz="1100" b="0" kern="1200" baseline="0" dirty="0" smtClean="0">
                <a:solidFill>
                  <a:schemeClr val="tx1"/>
                </a:solidFill>
                <a:effectLst/>
                <a:latin typeface="+mn-lt"/>
                <a:ea typeface="+mn-ea"/>
                <a:cs typeface="+mn-cs"/>
              </a:rPr>
              <a:t>Answers:</a:t>
            </a:r>
          </a:p>
          <a:p>
            <a:r>
              <a:rPr lang="en-US" sz="1100" dirty="0" smtClean="0"/>
              <a:t>On the one hand: the navy made Athens the most democratic society in history</a:t>
            </a:r>
          </a:p>
          <a:p>
            <a:pPr marL="0" indent="0">
              <a:buNone/>
            </a:pPr>
            <a:endParaRPr lang="en-US" sz="1100" dirty="0" smtClean="0"/>
          </a:p>
          <a:p>
            <a:r>
              <a:rPr lang="en-US" sz="1100" dirty="0" smtClean="0"/>
              <a:t>And on the other: the navy made it an imperialistic power abroad and at times, an oppressor.  </a:t>
            </a:r>
          </a:p>
          <a:p>
            <a:endParaRPr lang="en-US" sz="11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73C336-C5F8-164C-A51B-1C93649C9298}" type="slidenum">
              <a:rPr lang="en-US" smtClean="0"/>
              <a:t>13</a:t>
            </a:fld>
            <a:endParaRPr lang="en-US"/>
          </a:p>
        </p:txBody>
      </p:sp>
    </p:spTree>
    <p:extLst>
      <p:ext uri="{BB962C8B-B14F-4D97-AF65-F5344CB8AC3E}">
        <p14:creationId xmlns:p14="http://schemas.microsoft.com/office/powerpoint/2010/main" val="154418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73C336-C5F8-164C-A51B-1C93649C9298}" type="slidenum">
              <a:rPr lang="en-US" smtClean="0"/>
              <a:t>2</a:t>
            </a:fld>
            <a:endParaRPr lang="en-US"/>
          </a:p>
        </p:txBody>
      </p:sp>
    </p:spTree>
    <p:extLst>
      <p:ext uri="{BB962C8B-B14F-4D97-AF65-F5344CB8AC3E}">
        <p14:creationId xmlns:p14="http://schemas.microsoft.com/office/powerpoint/2010/main" val="110370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rule started with the Battle of Salamis in 480 BCE and ended in 322 BCE (Peloponnesian war forward to The Age of Reason (The Greek Mind) with the success of Alexander the great. The rest of this time Athens experienced, for the most part, a Golden Age (Hale,</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Lord of the Seas</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XXLV). Without it , there would have been no Parthenon, tragedies of Sophocles, Euripides, Plato republic or Politics of Aristotle, Before the Persian war, Athens did not produce any great philosophy, architecture, drama, politics. All of these came after Athens voted to build a navy and transform  themselves into a naval power in the early fifth century BCE. The </a:t>
            </a:r>
            <a:endParaRPr lang="en-US" sz="1200" b="1" u="sng"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Golden age of Athens was the age of the Trireme</a:t>
            </a:r>
            <a:r>
              <a:rPr lang="en-US" sz="1200" kern="1200" dirty="0" smtClean="0">
                <a:solidFill>
                  <a:schemeClr val="tx1"/>
                </a:solidFill>
                <a:effectLst/>
                <a:latin typeface="+mn-lt"/>
                <a:ea typeface="+mn-ea"/>
                <a:cs typeface="+mn-cs"/>
              </a:rPr>
              <a:t>. In their quest for sea rule, they fought many rivals, Persians, Phoenicians,  Spartans, Sicilians, Macedonians, and even pirate fleets (Hale,</a:t>
            </a:r>
            <a:r>
              <a:rPr lang="en-US" sz="1200" kern="1200" baseline="0" dirty="0" smtClean="0">
                <a:solidFill>
                  <a:schemeClr val="tx1"/>
                </a:solidFill>
                <a:effectLst/>
                <a:latin typeface="+mn-lt"/>
                <a:ea typeface="+mn-ea"/>
                <a:cs typeface="+mn-cs"/>
              </a:rPr>
              <a:t> </a:t>
            </a:r>
            <a:r>
              <a:rPr lang="en-US" sz="1200" i="1" kern="1200" baseline="0" dirty="0" smtClean="0">
                <a:solidFill>
                  <a:schemeClr val="tx1"/>
                </a:solidFill>
                <a:effectLst/>
                <a:latin typeface="+mn-lt"/>
                <a:ea typeface="+mn-ea"/>
                <a:cs typeface="+mn-cs"/>
              </a:rPr>
              <a:t>Lord of the Seas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XXV). </a:t>
            </a:r>
          </a:p>
          <a:p>
            <a:endParaRPr lang="en-US" dirty="0" smtClean="0"/>
          </a:p>
          <a:p>
            <a:r>
              <a:rPr lang="en-US" sz="1200" kern="1200" dirty="0" smtClean="0">
                <a:solidFill>
                  <a:schemeClr val="tx1"/>
                </a:solidFill>
                <a:effectLst/>
                <a:latin typeface="+mn-lt"/>
                <a:ea typeface="+mn-ea"/>
                <a:cs typeface="+mn-cs"/>
              </a:rPr>
              <a:t>Themistocles - It was he who warned of the Persian threat and recognized the need to build 200 ships. He knew the silver mines at Laurium would be the key. Laurium means “Place of Silver” and was 25 miles south</a:t>
            </a:r>
            <a:r>
              <a:rPr lang="en-US" sz="1200" kern="1200" baseline="0" dirty="0" smtClean="0">
                <a:solidFill>
                  <a:schemeClr val="tx1"/>
                </a:solidFill>
                <a:effectLst/>
                <a:latin typeface="+mn-lt"/>
                <a:ea typeface="+mn-ea"/>
                <a:cs typeface="+mn-cs"/>
              </a:rPr>
              <a:t> from</a:t>
            </a:r>
            <a:r>
              <a:rPr lang="en-US" sz="1200" kern="1200" dirty="0" smtClean="0">
                <a:solidFill>
                  <a:schemeClr val="tx1"/>
                </a:solidFill>
                <a:effectLst/>
                <a:latin typeface="+mn-lt"/>
                <a:ea typeface="+mn-ea"/>
                <a:cs typeface="+mn-cs"/>
              </a:rPr>
              <a:t> Athens. They had shafts that reached depths of 300 ft. Athenian people owned the mines collectively, but the actual investment and operations were privatized. Soon the silver was booming</a:t>
            </a:r>
            <a:r>
              <a:rPr lang="en-US" sz="1200" kern="1200" baseline="0" dirty="0" smtClean="0">
                <a:solidFill>
                  <a:schemeClr val="tx1"/>
                </a:solidFill>
                <a:effectLst/>
                <a:latin typeface="+mn-lt"/>
                <a:ea typeface="+mn-ea"/>
                <a:cs typeface="+mn-cs"/>
              </a:rPr>
              <a:t> and c</a:t>
            </a:r>
            <a:r>
              <a:rPr lang="en-US" sz="1200" kern="1200" dirty="0" smtClean="0">
                <a:solidFill>
                  <a:schemeClr val="tx1"/>
                </a:solidFill>
                <a:effectLst/>
                <a:latin typeface="+mn-lt"/>
                <a:ea typeface="+mn-ea"/>
                <a:cs typeface="+mn-cs"/>
              </a:rPr>
              <a:t>reated a surplus for distribution. Each citizen was going to receive 10 drachmas. This was a lot of money for landless workers, the citizens who were known as the </a:t>
            </a:r>
            <a:r>
              <a:rPr lang="en-US" sz="1200" kern="1200" dirty="0" err="1" smtClean="0">
                <a:solidFill>
                  <a:schemeClr val="tx1"/>
                </a:solidFill>
                <a:effectLst/>
                <a:latin typeface="+mn-lt"/>
                <a:ea typeface="+mn-ea"/>
                <a:cs typeface="+mn-cs"/>
              </a:rPr>
              <a:t>thetes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Thetes of the fourth and lowest class numbered about 20,000. most worked for hire in agriculture, manufacturing, or transport. Lacked wealth or influence, but as a mass they were the “demos”’ the “people” at the heart of the Athenian democracy. They were the majority but were barred from holding any elected office. This nondemocratic restriction was also placed on the hoplites. Unlike hoplites, thetes could not be in the Council of 500. So the agenda for the Assembly meeting rested in the hands of the wealthy, and the thetes could only vote yea or nay to proposals that seemed good to members of the upper classes. So when Themistocles stepped in to make his speech, Athens was a democracy in name only. Themistocles begged the Council to not split up the 600,000 drachmas mining revenue, and instead put it to the building of the navy (11)  With this amount they could get 100 new war ships. With these new ships and what remained they would have a navy of 200. At a stroke, Athens would become the greatest naval power. And they agreed. (12)</a:t>
            </a:r>
          </a:p>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3</a:t>
            </a:fld>
            <a:endParaRPr lang="en-US"/>
          </a:p>
        </p:txBody>
      </p:sp>
    </p:spTree>
    <p:extLst>
      <p:ext uri="{BB962C8B-B14F-4D97-AF65-F5344CB8AC3E}">
        <p14:creationId xmlns:p14="http://schemas.microsoft.com/office/powerpoint/2010/main" val="691661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36 Say to kids: Let’s take a quick look back where the greatness</a:t>
            </a:r>
            <a:r>
              <a:rPr lang="en-US" baseline="0" dirty="0" smtClean="0"/>
              <a:t> of the triremes began: </a:t>
            </a:r>
            <a:r>
              <a:rPr lang="en-US" dirty="0" smtClean="0"/>
              <a:t>As the Persians were advancing, the Greeks</a:t>
            </a:r>
            <a:r>
              <a:rPr lang="en-US" baseline="0" dirty="0" smtClean="0"/>
              <a:t> went to seek advice of the Delphic Oracle    ( like a prophet who sees the future located in Delphi) and foretold of the wooden wall.</a:t>
            </a:r>
          </a:p>
          <a:p>
            <a:endParaRPr lang="en-US" baseline="0" dirty="0" smtClean="0"/>
          </a:p>
          <a:p>
            <a:r>
              <a:rPr lang="en-US" baseline="0" dirty="0" smtClean="0"/>
              <a:t>Demeter was goddess of wheat, and according to the Greek farmers almanac, her times of scattering and gathering would be either autumn or early summer. (The battle of Salamis was fought in the autumn, </a:t>
            </a:r>
            <a:r>
              <a:rPr lang="en-US" i="1" baseline="0" dirty="0" smtClean="0"/>
              <a:t>LORDS OF THE SEA</a:t>
            </a:r>
            <a:r>
              <a:rPr lang="en-US" baseline="0" dirty="0" smtClean="0"/>
              <a:t>, Hale, p74)</a:t>
            </a:r>
          </a:p>
          <a:p>
            <a:endParaRPr lang="en-US" baseline="0" dirty="0" smtClean="0"/>
          </a:p>
          <a:p>
            <a:r>
              <a:rPr lang="en-US" baseline="0" dirty="0" smtClean="0"/>
              <a:t>How does this prophecy seem to reflect what actually happened? How did Themistocles interpret this prophecy in reference to what happened?</a:t>
            </a:r>
          </a:p>
          <a:p>
            <a:r>
              <a:rPr lang="en-US" baseline="0" dirty="0" smtClean="0"/>
              <a:t>Then go through it </a:t>
            </a:r>
            <a:r>
              <a:rPr lang="mr-IN" baseline="0" dirty="0" smtClean="0"/>
              <a:t>…</a:t>
            </a:r>
            <a:r>
              <a:rPr lang="en-US" baseline="0" dirty="0" smtClean="0"/>
              <a:t>.and as a result. </a:t>
            </a:r>
          </a:p>
          <a:p>
            <a:r>
              <a:rPr lang="en-US" baseline="0" dirty="0" smtClean="0"/>
              <a:t>Some had interpreted the wooden Wall as the thorny hedge behind which stood their temples on the acropolis. But no said Themistocles The wooden wall was the navy. Its triremes would be the defense. And that floating wooden wall would bring great profits. So Themistocles pushed through the assembly a series of emergency measures that all citizens regardless of class would man the triremes most as rowers (the heartbeat had begun)</a:t>
            </a:r>
          </a:p>
          <a:p>
            <a:r>
              <a:rPr lang="en-US" baseline="0" dirty="0" smtClean="0"/>
              <a:t>In addition, Athens would be evacuated and it would be Salamis where the wooden wall showed its power. Then page 74. (</a:t>
            </a:r>
            <a:r>
              <a:rPr lang="en-US" i="1" baseline="0" dirty="0" smtClean="0"/>
              <a:t>LORDS OF THE SEA, </a:t>
            </a:r>
            <a:r>
              <a:rPr lang="en-US" i="0" baseline="0" dirty="0" smtClean="0"/>
              <a:t>Hale)</a:t>
            </a:r>
            <a:endParaRPr lang="en-US" i="1" baseline="0" dirty="0" smtClean="0"/>
          </a:p>
          <a:p>
            <a:r>
              <a:rPr lang="en-US" baseline="0" dirty="0" smtClean="0"/>
              <a:t>Then direct them to the app</a:t>
            </a:r>
          </a:p>
          <a:p>
            <a:r>
              <a:rPr lang="en-US" baseline="0" dirty="0" smtClean="0"/>
              <a:t>Then </a:t>
            </a:r>
            <a:r>
              <a:rPr lang="en-US" baseline="0" dirty="0" err="1" smtClean="0"/>
              <a:t>pg</a:t>
            </a:r>
            <a:r>
              <a:rPr lang="en-US" baseline="0" dirty="0" smtClean="0"/>
              <a:t> 72</a:t>
            </a:r>
            <a:r>
              <a:rPr lang="en-US" baseline="0" dirty="0" smtClean="0">
                <a:sym typeface="Wingdings"/>
              </a:rPr>
              <a:t> </a:t>
            </a:r>
            <a:r>
              <a:rPr lang="en-US" i="1" baseline="0" dirty="0" smtClean="0">
                <a:sym typeface="Wingdings"/>
              </a:rPr>
              <a:t>LORDS OF THE SEA</a:t>
            </a:r>
            <a:r>
              <a:rPr lang="en-US" baseline="0" dirty="0" smtClean="0">
                <a:sym typeface="Wingdings"/>
              </a:rPr>
              <a:t>, Hale)</a:t>
            </a:r>
            <a:endParaRPr lang="en-US" baseline="0" dirty="0" smtClean="0"/>
          </a:p>
          <a:p>
            <a:r>
              <a:rPr lang="en-US" baseline="0" dirty="0" smtClean="0"/>
              <a:t>Themistocles’ strategy succeeded. Fast and maneuverable Greek ships and the narrow straits of the Salamis channel proved to be the key to defeating the Persians. </a:t>
            </a:r>
          </a:p>
          <a:p>
            <a:r>
              <a:rPr lang="en-US" baseline="0" dirty="0" smtClean="0"/>
              <a:t>(p,74 </a:t>
            </a:r>
            <a:r>
              <a:rPr lang="en-US" i="1" baseline="0" dirty="0" smtClean="0"/>
              <a:t>LORDS OF THE SEA</a:t>
            </a:r>
            <a:r>
              <a:rPr lang="en-US" baseline="0" dirty="0" smtClean="0"/>
              <a:t>, Hale) And life was about to change for this city state.</a:t>
            </a:r>
          </a:p>
          <a:p>
            <a:endParaRPr lang="en-US" baseline="0" dirty="0" smtClean="0"/>
          </a:p>
          <a:p>
            <a:r>
              <a:rPr lang="en-US" baseline="0" dirty="0" smtClean="0"/>
              <a:t>Could “Though all else</a:t>
            </a:r>
            <a:r>
              <a:rPr lang="mr-IN" baseline="0" dirty="0" smtClean="0"/>
              <a:t>…</a:t>
            </a:r>
            <a:r>
              <a:rPr lang="en-US" baseline="0" dirty="0" smtClean="0"/>
              <a:t>it alone shall come through</a:t>
            </a:r>
            <a:r>
              <a:rPr lang="mr-IN" baseline="0" dirty="0" smtClean="0"/>
              <a:t>…</a:t>
            </a:r>
            <a:r>
              <a:rPr lang="en-US" baseline="0" dirty="0" smtClean="0"/>
              <a:t>” be a reference to the impending destruction as revenge for Sardis by the Persians?</a:t>
            </a:r>
          </a:p>
          <a:p>
            <a:r>
              <a:rPr lang="en-US" baseline="0" dirty="0" smtClean="0"/>
              <a:t>If you underlined this, then you interpreted the wooden wall as Themistocles did to be the triremes</a:t>
            </a:r>
          </a:p>
          <a:p>
            <a:endParaRPr lang="en-US" baseline="0" dirty="0" smtClean="0"/>
          </a:p>
          <a:p>
            <a:r>
              <a:rPr lang="en-US" baseline="0" dirty="0" smtClean="0"/>
              <a:t>Themistocles took this as to evacuate the city not retreat completely</a:t>
            </a:r>
          </a:p>
          <a:p>
            <a:endParaRPr lang="en-US" baseline="0" dirty="0" smtClean="0"/>
          </a:p>
          <a:p>
            <a:r>
              <a:rPr lang="en-US" baseline="0" dirty="0" smtClean="0"/>
              <a:t>To head the battle to Salamis as they did in 480 BCE, Demeter was the goddess of wheat and according to the Greek farmers almanac the wheat should be scattered in the autumn and this is when the battle occurred</a:t>
            </a:r>
          </a:p>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4</a:t>
            </a:fld>
            <a:endParaRPr lang="en-US"/>
          </a:p>
        </p:txBody>
      </p:sp>
    </p:spTree>
    <p:extLst>
      <p:ext uri="{BB962C8B-B14F-4D97-AF65-F5344CB8AC3E}">
        <p14:creationId xmlns:p14="http://schemas.microsoft.com/office/powerpoint/2010/main" val="3026004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Themistocles vision and development of this massive navy, this quote was not true but by the time of Pericles it was. What is the key phrase here that shows the impact of the Triremes? Wait. If you said “actual ability . .” of a man you would be correct. As it was the strength and ability of the oarsmen that became key to individual rights and to the Athenian democracy.</a:t>
            </a:r>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5</a:t>
            </a:fld>
            <a:endParaRPr lang="en-US"/>
          </a:p>
        </p:txBody>
      </p:sp>
    </p:spTree>
    <p:extLst>
      <p:ext uri="{BB962C8B-B14F-4D97-AF65-F5344CB8AC3E}">
        <p14:creationId xmlns:p14="http://schemas.microsoft.com/office/powerpoint/2010/main" val="1094320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LORDS OF THE SEA</a:t>
            </a:r>
            <a:r>
              <a:rPr lang="en-US" dirty="0" smtClean="0"/>
              <a:t>, Hale, p. 96 -  Or what</a:t>
            </a:r>
            <a:r>
              <a:rPr lang="en-US" baseline="0" dirty="0" smtClean="0"/>
              <a:t> many call Pericles democracy: radical democracy</a:t>
            </a:r>
          </a:p>
          <a:p>
            <a:r>
              <a:rPr lang="en-US" sz="1200" kern="1200" dirty="0" smtClean="0">
                <a:solidFill>
                  <a:schemeClr val="tx1"/>
                </a:solidFill>
                <a:effectLst/>
                <a:latin typeface="+mn-lt"/>
                <a:ea typeface="+mn-ea"/>
                <a:cs typeface="+mn-cs"/>
              </a:rPr>
              <a:t>It was Pericles who would press for reform a bloodless revolution:</a:t>
            </a:r>
          </a:p>
          <a:p>
            <a:r>
              <a:rPr lang="en-US" sz="1200" kern="1200" dirty="0" smtClean="0">
                <a:solidFill>
                  <a:schemeClr val="tx1"/>
                </a:solidFill>
                <a:effectLst/>
                <a:latin typeface="+mn-lt"/>
                <a:ea typeface="+mn-ea"/>
                <a:cs typeface="+mn-cs"/>
              </a:rPr>
              <a:t>-first he used the money from the treasury to pay jurors. Now poor citizens could leave their daily work to serve on the immense juries of up to 502 that dealt out justice around the Agora. The judiciary was democratized.  Then the position of archon was officially opened to the people of the hoplite class. Eventually the archonship was even held by the thetes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 120-121***Key: The experiment of democracy ensures that the fruits of the naval victory were shared by all Athenians, transforming the life of even the poorest citizen. The age of the common man had dawned. For the first time on earth, a mass of ordinary citizens, independent of monarchs or aristocracy or religious leasers, was guiding the destiny of a great state.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473C336-C5F8-164C-A51B-1C93649C9298}" type="slidenum">
              <a:rPr lang="en-US" smtClean="0"/>
              <a:t>6</a:t>
            </a:fld>
            <a:endParaRPr lang="en-US"/>
          </a:p>
        </p:txBody>
      </p:sp>
    </p:spTree>
    <p:extLst>
      <p:ext uri="{BB962C8B-B14F-4D97-AF65-F5344CB8AC3E}">
        <p14:creationId xmlns:p14="http://schemas.microsoft.com/office/powerpoint/2010/main" val="376472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b="1" kern="1200" dirty="0" smtClean="0">
                <a:solidFill>
                  <a:schemeClr val="tx1"/>
                </a:solidFill>
                <a:effectLst/>
                <a:latin typeface="+mn-lt"/>
                <a:ea typeface="+mn-ea"/>
                <a:cs typeface="+mn-cs"/>
              </a:rPr>
              <a:t>Thetes</a:t>
            </a:r>
            <a:r>
              <a:rPr lang="en-US" sz="800" kern="1200" dirty="0" smtClean="0">
                <a:solidFill>
                  <a:schemeClr val="tx1"/>
                </a:solidFill>
                <a:effectLst/>
                <a:latin typeface="+mn-lt"/>
                <a:ea typeface="+mn-ea"/>
                <a:cs typeface="+mn-cs"/>
              </a:rPr>
              <a:t> of the fourth and lowest class numbered about 20,000. most worked for hire in agriculture, manufacturing, or transport. Lacked wealth or influence, but as a mass they were the “demos”’ the “people” at the heart of the Athenian democracy. They were the majority but were barred from holding any elected office. This nondemocratic restriction was also placed on the hoplites. Unlike hoplites, thetes could not be in the Council of 500. So the agenda for the Assembly meeting rested in the hands of the wealthy, and the thetes could only vote yea or nay to proposals that seemed good to members of the upper classes. So when Themistocles stepped in to make his speech, Athens was a democracy in name only. Themistocles begged the Council to not split up the 600,000 drachmas mining revenue to the building of the navy (11)  With this amount they could get 100 new war ships. With these new ships and what remained they would have a navy of 200. At a stroke, Athens would become the greatest naval power. And they agreed. (12)</a:t>
            </a:r>
            <a:r>
              <a:rPr lang="en-US" sz="800" dirty="0" smtClean="0">
                <a:effectLst/>
              </a:rPr>
              <a:t> </a:t>
            </a:r>
            <a:r>
              <a:rPr lang="en-US" sz="800" i="1" dirty="0" smtClean="0">
                <a:effectLst/>
              </a:rPr>
              <a:t>LORDS</a:t>
            </a:r>
            <a:r>
              <a:rPr lang="en-US" sz="800" i="1" baseline="0" dirty="0" smtClean="0">
                <a:effectLst/>
              </a:rPr>
              <a:t> OF THE SEA, </a:t>
            </a:r>
            <a:r>
              <a:rPr lang="en-US" sz="800" i="0" baseline="0" dirty="0" smtClean="0">
                <a:effectLst/>
              </a:rPr>
              <a:t>Hale</a:t>
            </a:r>
            <a:endParaRPr lang="en-US" sz="800" i="0" dirty="0" smtClean="0">
              <a:effectLst/>
            </a:endParaRPr>
          </a:p>
          <a:p>
            <a:endParaRPr lang="en-US" sz="800" b="1" dirty="0" smtClean="0">
              <a:effectLst/>
            </a:endParaRPr>
          </a:p>
          <a:p>
            <a:r>
              <a:rPr lang="en-US" sz="800" b="1" dirty="0" smtClean="0">
                <a:effectLst/>
              </a:rPr>
              <a:t>Slave</a:t>
            </a:r>
            <a:r>
              <a:rPr lang="en-US" sz="800" b="1" baseline="0" dirty="0" smtClean="0">
                <a:effectLst/>
              </a:rPr>
              <a:t> Myth: </a:t>
            </a:r>
            <a:r>
              <a:rPr lang="en-US" sz="800" kern="1200" dirty="0" smtClean="0">
                <a:solidFill>
                  <a:schemeClr val="tx1"/>
                </a:solidFill>
                <a:effectLst/>
                <a:latin typeface="+mn-lt"/>
                <a:ea typeface="+mn-ea"/>
                <a:cs typeface="+mn-cs"/>
              </a:rPr>
              <a:t>This myth began with the story of Ben-</a:t>
            </a:r>
            <a:r>
              <a:rPr lang="en-US" sz="800" kern="1200" dirty="0" err="1" smtClean="0">
                <a:solidFill>
                  <a:schemeClr val="tx1"/>
                </a:solidFill>
                <a:effectLst/>
                <a:latin typeface="+mn-lt"/>
                <a:ea typeface="+mn-ea"/>
                <a:cs typeface="+mn-cs"/>
              </a:rPr>
              <a:t>Hur</a:t>
            </a:r>
            <a:r>
              <a:rPr lang="en-US" sz="800" kern="1200" dirty="0" smtClean="0">
                <a:solidFill>
                  <a:schemeClr val="tx1"/>
                </a:solidFill>
                <a:effectLst/>
                <a:latin typeface="+mn-lt"/>
                <a:ea typeface="+mn-ea"/>
                <a:cs typeface="+mn-cs"/>
              </a:rPr>
              <a:t>, as with the horns on Viking helmets, the error has taken on a life of its own. (XXVI) Nor did ship life have much in common with the annals of the British navy known through Horatio Nelson, nor through Winston Churchill. There was no lash, in fact, the rowers would have thrown over any officer who tried to whip them. Life on ship was not a hotbed of hostility. No mutinies or gangs. </a:t>
            </a:r>
          </a:p>
          <a:p>
            <a:r>
              <a:rPr lang="en-US" sz="800" i="1" kern="1200" dirty="0" smtClean="0">
                <a:solidFill>
                  <a:schemeClr val="tx1"/>
                </a:solidFill>
                <a:effectLst/>
                <a:latin typeface="+mn-lt"/>
                <a:ea typeface="+mn-ea"/>
                <a:cs typeface="+mn-cs"/>
              </a:rPr>
              <a:t>(LORDS OF THE SEA</a:t>
            </a:r>
            <a:r>
              <a:rPr lang="en-US" sz="800" kern="1200" dirty="0" smtClean="0">
                <a:solidFill>
                  <a:schemeClr val="tx1"/>
                </a:solidFill>
                <a:effectLst/>
                <a:latin typeface="+mn-lt"/>
                <a:ea typeface="+mn-ea"/>
                <a:cs typeface="+mn-cs"/>
              </a:rPr>
              <a:t>, Hale, P12.) Themistocles’ proposal that was accepted continued. Key: 100 new triremes would call for 17,000 men to pull the oars. Athens had a fleet of 70 ships. Only by (</a:t>
            </a:r>
            <a:r>
              <a:rPr lang="en-US" sz="800" i="1" kern="1200" dirty="0" smtClean="0">
                <a:solidFill>
                  <a:schemeClr val="tx1"/>
                </a:solidFill>
                <a:effectLst/>
                <a:latin typeface="+mn-lt"/>
                <a:ea typeface="+mn-ea"/>
                <a:cs typeface="+mn-cs"/>
              </a:rPr>
              <a:t>LORDS OF THE SEA</a:t>
            </a:r>
            <a:r>
              <a:rPr lang="en-US" sz="800" i="0" kern="1200" dirty="0" smtClean="0">
                <a:solidFill>
                  <a:schemeClr val="tx1"/>
                </a:solidFill>
                <a:effectLst/>
                <a:latin typeface="+mn-lt"/>
                <a:ea typeface="+mn-ea"/>
                <a:cs typeface="+mn-cs"/>
              </a:rPr>
              <a:t>,</a:t>
            </a:r>
            <a:r>
              <a:rPr lang="en-US" sz="800" kern="1200" dirty="0" smtClean="0">
                <a:solidFill>
                  <a:schemeClr val="tx1"/>
                </a:solidFill>
                <a:effectLst/>
                <a:latin typeface="+mn-lt"/>
                <a:ea typeface="+mn-ea"/>
                <a:cs typeface="+mn-cs"/>
              </a:rPr>
              <a:t> Hale, p13) </a:t>
            </a:r>
            <a:r>
              <a:rPr lang="en-US" sz="800" b="1" kern="1200" dirty="0" smtClean="0">
                <a:solidFill>
                  <a:schemeClr val="tx1"/>
                </a:solidFill>
                <a:effectLst/>
                <a:latin typeface="+mn-lt"/>
                <a:ea typeface="+mn-ea"/>
                <a:cs typeface="+mn-cs"/>
              </a:rPr>
              <a:t>“conscripting the citizens of the lowest class, the thetes, could Athens fight a naval battle with the large fleet. That would empower the city’s masses while preserving freedom of the seas (democracy and empire)</a:t>
            </a:r>
          </a:p>
          <a:p>
            <a:endParaRPr lang="en-US" sz="800" b="1" dirty="0" smtClean="0"/>
          </a:p>
          <a:p>
            <a:r>
              <a:rPr lang="en-US" sz="800" i="1" kern="1200" dirty="0" smtClean="0">
                <a:solidFill>
                  <a:schemeClr val="tx1"/>
                </a:solidFill>
                <a:effectLst/>
                <a:latin typeface="+mn-lt"/>
                <a:ea typeface="+mn-ea"/>
                <a:cs typeface="+mn-cs"/>
              </a:rPr>
              <a:t>LORDS OF THE SEA</a:t>
            </a:r>
            <a:r>
              <a:rPr lang="en-US" sz="800" kern="1200" dirty="0" smtClean="0">
                <a:solidFill>
                  <a:schemeClr val="tx1"/>
                </a:solidFill>
                <a:effectLst/>
                <a:latin typeface="+mn-lt"/>
                <a:ea typeface="+mn-ea"/>
                <a:cs typeface="+mn-cs"/>
              </a:rPr>
              <a:t>, Hale,</a:t>
            </a:r>
            <a:r>
              <a:rPr lang="en-US" sz="800" kern="1200" baseline="0" dirty="0" smtClean="0">
                <a:solidFill>
                  <a:schemeClr val="tx1"/>
                </a:solidFill>
                <a:effectLst/>
                <a:latin typeface="+mn-lt"/>
                <a:ea typeface="+mn-ea"/>
                <a:cs typeface="+mn-cs"/>
              </a:rPr>
              <a:t> p </a:t>
            </a:r>
            <a:r>
              <a:rPr lang="en-US" sz="800" kern="1200" dirty="0" smtClean="0">
                <a:solidFill>
                  <a:schemeClr val="tx1"/>
                </a:solidFill>
                <a:effectLst/>
                <a:latin typeface="+mn-lt"/>
                <a:ea typeface="+mn-ea"/>
                <a:cs typeface="+mn-cs"/>
              </a:rPr>
              <a:t>95 Key: “The oar and the rowing pad of the common citizen of Athens might seem less poetical and glorious than the hoplite’s shield and spear, but all the world now knew that the city’s power rested on swift triremes and strong crews”</a:t>
            </a:r>
          </a:p>
          <a:p>
            <a:endParaRPr lang="en-US" sz="8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But there was a problem : commoners ruled the seas, but at home they were still second class citizens. </a:t>
            </a:r>
          </a:p>
          <a:p>
            <a:r>
              <a:rPr lang="en-US" sz="800" kern="1200" dirty="0" smtClean="0">
                <a:solidFill>
                  <a:schemeClr val="tx1"/>
                </a:solidFill>
                <a:effectLst/>
                <a:latin typeface="+mn-lt"/>
                <a:ea typeface="+mn-ea"/>
                <a:cs typeface="+mn-cs"/>
              </a:rPr>
              <a:t>-law allowed him to vote in the Assembly, but could not hold public office.</a:t>
            </a:r>
          </a:p>
          <a:p>
            <a:r>
              <a:rPr lang="en-US" sz="800" kern="1200" dirty="0" smtClean="0">
                <a:solidFill>
                  <a:schemeClr val="tx1"/>
                </a:solidFill>
                <a:effectLst/>
                <a:latin typeface="+mn-lt"/>
                <a:ea typeface="+mn-ea"/>
                <a:cs typeface="+mn-cs"/>
              </a:rPr>
              <a:t>-Therefore “Athens was less a democracy then a common wealth governed by the richest citizens”</a:t>
            </a:r>
          </a:p>
          <a:p>
            <a:r>
              <a:rPr lang="en-US" sz="800" kern="1200" dirty="0" smtClean="0">
                <a:solidFill>
                  <a:schemeClr val="tx1"/>
                </a:solidFill>
                <a:effectLst/>
                <a:latin typeface="+mn-lt"/>
                <a:ea typeface="+mn-ea"/>
                <a:cs typeface="+mn-cs"/>
              </a:rPr>
              <a:t>Not the common citizen </a:t>
            </a:r>
          </a:p>
          <a:p>
            <a:endParaRPr lang="en-US" sz="800" b="1" kern="1200" dirty="0" smtClean="0">
              <a:solidFill>
                <a:schemeClr val="tx1"/>
              </a:solidFill>
              <a:effectLst/>
              <a:latin typeface="+mn-lt"/>
              <a:ea typeface="+mn-ea"/>
              <a:cs typeface="+mn-cs"/>
            </a:endParaRPr>
          </a:p>
          <a:p>
            <a:r>
              <a:rPr lang="en-US" sz="800" b="1" kern="1200" dirty="0" smtClean="0">
                <a:solidFill>
                  <a:schemeClr val="tx1"/>
                </a:solidFill>
                <a:effectLst/>
                <a:latin typeface="+mn-lt"/>
                <a:ea typeface="+mn-ea"/>
                <a:cs typeface="+mn-cs"/>
              </a:rPr>
              <a:t>Note about courage: </a:t>
            </a:r>
            <a:r>
              <a:rPr lang="en-US" sz="800" b="1" i="1" kern="1200" dirty="0" smtClean="0">
                <a:solidFill>
                  <a:schemeClr val="tx1"/>
                </a:solidFill>
                <a:effectLst/>
                <a:latin typeface="+mn-lt"/>
                <a:ea typeface="+mn-ea"/>
                <a:cs typeface="+mn-cs"/>
              </a:rPr>
              <a:t>LORDS OF THE SEA</a:t>
            </a:r>
            <a:r>
              <a:rPr lang="en-US" sz="800" b="1" kern="1200" dirty="0" smtClean="0">
                <a:solidFill>
                  <a:schemeClr val="tx1"/>
                </a:solidFill>
                <a:effectLst/>
                <a:latin typeface="+mn-lt"/>
                <a:ea typeface="+mn-ea"/>
                <a:cs typeface="+mn-cs"/>
              </a:rPr>
              <a:t>, Hale, p.246</a:t>
            </a:r>
          </a:p>
          <a:p>
            <a:r>
              <a:rPr lang="en-US" sz="800" b="1" u="sng" kern="1200" dirty="0" smtClean="0">
                <a:solidFill>
                  <a:schemeClr val="tx1"/>
                </a:solidFill>
                <a:effectLst/>
                <a:latin typeface="+mn-lt"/>
                <a:ea typeface="+mn-ea"/>
                <a:cs typeface="+mn-cs"/>
              </a:rPr>
              <a:t>Triremes ushered in New Era of Warfare</a:t>
            </a:r>
            <a:endParaRPr lang="en-US" sz="800" kern="1200" dirty="0" smtClean="0">
              <a:solidFill>
                <a:schemeClr val="tx1"/>
              </a:solidFill>
              <a:effectLst/>
              <a:latin typeface="+mn-lt"/>
              <a:ea typeface="+mn-ea"/>
              <a:cs typeface="+mn-cs"/>
            </a:endParaRPr>
          </a:p>
          <a:p>
            <a:pPr lvl="0"/>
            <a:r>
              <a:rPr lang="en-US" sz="800" kern="1200" dirty="0" smtClean="0">
                <a:solidFill>
                  <a:schemeClr val="tx1"/>
                </a:solidFill>
                <a:effectLst/>
                <a:latin typeface="+mn-lt"/>
                <a:ea typeface="+mn-ea"/>
                <a:cs typeface="+mn-cs"/>
              </a:rPr>
              <a:t>For first time, majority of battles NOT hand to hand combat</a:t>
            </a:r>
          </a:p>
          <a:p>
            <a:pPr lvl="0"/>
            <a:r>
              <a:rPr lang="en-US" sz="800" kern="1200" dirty="0" smtClean="0">
                <a:solidFill>
                  <a:schemeClr val="tx1"/>
                </a:solidFill>
                <a:effectLst/>
                <a:latin typeface="+mn-lt"/>
                <a:ea typeface="+mn-ea"/>
                <a:cs typeface="+mn-cs"/>
              </a:rPr>
              <a:t>So raw courage counted less than technique &amp; orderly execution of mechanical maneuvers</a:t>
            </a:r>
          </a:p>
          <a:p>
            <a:pPr lvl="0"/>
            <a:r>
              <a:rPr lang="en-US" sz="800" kern="1200" dirty="0" smtClean="0">
                <a:solidFill>
                  <a:schemeClr val="tx1"/>
                </a:solidFill>
                <a:effectLst/>
                <a:latin typeface="+mn-lt"/>
                <a:ea typeface="+mn-ea"/>
                <a:cs typeface="+mn-cs"/>
              </a:rPr>
              <a:t>Aim of battle: take out an entire enemy ship</a:t>
            </a:r>
          </a:p>
          <a:p>
            <a:r>
              <a:rPr lang="en-US" sz="800" kern="1200" dirty="0" smtClean="0">
                <a:solidFill>
                  <a:schemeClr val="tx1"/>
                </a:solidFill>
                <a:effectLst/>
                <a:latin typeface="+mn-lt"/>
                <a:ea typeface="+mn-ea"/>
                <a:cs typeface="+mn-cs"/>
              </a:rPr>
              <a:t>In fact many never saw the enemy (XXXI) “Sitting behind their protective screens of hide or within the wooden hull, the rowers could see nothing of the battle. They could only sit in silence, waiting for the word of command or the signal of the piper.” </a:t>
            </a:r>
          </a:p>
          <a:p>
            <a:r>
              <a:rPr lang="en-US" sz="800" kern="1200" dirty="0" smtClean="0">
                <a:solidFill>
                  <a:schemeClr val="tx1"/>
                </a:solidFill>
                <a:effectLst/>
                <a:latin typeface="+mn-lt"/>
                <a:ea typeface="+mn-ea"/>
                <a:cs typeface="+mn-cs"/>
              </a:rPr>
              <a:t>“The goal of the fast trireme in battle was to disable, destroy or capture an entire enemy ship ideally with a single ram, so the attack was aimed at equipment not men.</a:t>
            </a:r>
          </a:p>
          <a:p>
            <a:r>
              <a:rPr lang="en-US" sz="800" kern="1200" dirty="0" smtClean="0">
                <a:solidFill>
                  <a:schemeClr val="tx1"/>
                </a:solidFill>
                <a:effectLst/>
                <a:latin typeface="+mn-lt"/>
                <a:ea typeface="+mn-ea"/>
                <a:cs typeface="+mn-cs"/>
              </a:rPr>
              <a:t>In actions between trireme fleets the skill of the steersman was vital to the success. Athenians called him a </a:t>
            </a:r>
            <a:r>
              <a:rPr lang="en-US" sz="800" i="1" kern="1200" dirty="0" err="1" smtClean="0">
                <a:solidFill>
                  <a:schemeClr val="tx1"/>
                </a:solidFill>
                <a:effectLst/>
                <a:latin typeface="+mn-lt"/>
                <a:ea typeface="+mn-ea"/>
                <a:cs typeface="+mn-cs"/>
              </a:rPr>
              <a:t>kubernetes</a:t>
            </a:r>
            <a:r>
              <a:rPr lang="en-US" sz="800" i="1" kern="120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 The term echoes by the Romans in the Latin </a:t>
            </a:r>
            <a:r>
              <a:rPr lang="en-US" sz="800" i="1" kern="1200" dirty="0" smtClean="0">
                <a:solidFill>
                  <a:schemeClr val="tx1"/>
                </a:solidFill>
                <a:effectLst/>
                <a:latin typeface="+mn-lt"/>
                <a:ea typeface="+mn-ea"/>
                <a:cs typeface="+mn-cs"/>
              </a:rPr>
              <a:t>gubernator </a:t>
            </a:r>
            <a:r>
              <a:rPr lang="en-US" sz="800" kern="1200" dirty="0" smtClean="0">
                <a:solidFill>
                  <a:schemeClr val="tx1"/>
                </a:solidFill>
                <a:effectLst/>
                <a:latin typeface="+mn-lt"/>
                <a:ea typeface="+mn-ea"/>
                <a:cs typeface="+mn-cs"/>
              </a:rPr>
              <a:t> and is ancestral to bother </a:t>
            </a:r>
            <a:r>
              <a:rPr lang="en-US" sz="800" i="1" kern="1200" dirty="0" smtClean="0">
                <a:solidFill>
                  <a:schemeClr val="tx1"/>
                </a:solidFill>
                <a:effectLst/>
                <a:latin typeface="+mn-lt"/>
                <a:ea typeface="+mn-ea"/>
                <a:cs typeface="+mn-cs"/>
              </a:rPr>
              <a:t>gubernatorial and governor." Ha!</a:t>
            </a:r>
            <a:endParaRPr lang="en-US" sz="8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 </a:t>
            </a:r>
          </a:p>
          <a:p>
            <a:r>
              <a:rPr lang="en-US" sz="800" b="1" u="sng" kern="1200" dirty="0" smtClean="0">
                <a:solidFill>
                  <a:schemeClr val="tx1"/>
                </a:solidFill>
                <a:effectLst/>
                <a:latin typeface="+mn-lt"/>
                <a:ea typeface="+mn-ea"/>
                <a:cs typeface="+mn-cs"/>
              </a:rPr>
              <a:t>Reliance on Metis:</a:t>
            </a:r>
            <a:endParaRPr lang="en-US" sz="800" kern="1200" dirty="0" smtClean="0">
              <a:solidFill>
                <a:schemeClr val="tx1"/>
              </a:solidFill>
              <a:effectLst/>
              <a:latin typeface="+mn-lt"/>
              <a:ea typeface="+mn-ea"/>
              <a:cs typeface="+mn-cs"/>
            </a:endParaRPr>
          </a:p>
          <a:p>
            <a:pPr lvl="0"/>
            <a:r>
              <a:rPr lang="en-US" sz="800" kern="1200" dirty="0" smtClean="0">
                <a:solidFill>
                  <a:schemeClr val="tx1"/>
                </a:solidFill>
                <a:effectLst/>
                <a:latin typeface="+mn-lt"/>
                <a:ea typeface="+mn-ea"/>
                <a:cs typeface="+mn-cs"/>
              </a:rPr>
              <a:t>“Naval tactics favored maneuvers instead to fool the enemy use of t art and cunning and NOT brute force.</a:t>
            </a:r>
          </a:p>
          <a:p>
            <a:pPr lvl="0"/>
            <a:r>
              <a:rPr lang="en-US" sz="800" kern="1200" dirty="0" smtClean="0">
                <a:solidFill>
                  <a:schemeClr val="tx1"/>
                </a:solidFill>
                <a:effectLst/>
                <a:latin typeface="+mn-lt"/>
                <a:ea typeface="+mn-ea"/>
                <a:cs typeface="+mn-cs"/>
              </a:rPr>
              <a:t>Ramming maneuvers and skill of the steersmen were key rather than man-to-man combat (19)</a:t>
            </a:r>
          </a:p>
          <a:p>
            <a:pPr lvl="0"/>
            <a:r>
              <a:rPr lang="en-US" sz="800" kern="1200" dirty="0" smtClean="0">
                <a:solidFill>
                  <a:schemeClr val="tx1"/>
                </a:solidFill>
                <a:effectLst/>
                <a:latin typeface="+mn-lt"/>
                <a:ea typeface="+mn-ea"/>
                <a:cs typeface="+mn-cs"/>
              </a:rPr>
              <a:t>Heavily outnumbered fleets who made use of ramming maneuvers &amp; triremes dominated for 200 years (19)” </a:t>
            </a:r>
            <a:r>
              <a:rPr lang="en-US" sz="800" i="1" kern="1200" dirty="0" smtClean="0">
                <a:solidFill>
                  <a:schemeClr val="tx1"/>
                </a:solidFill>
                <a:effectLst/>
                <a:latin typeface="+mn-lt"/>
                <a:ea typeface="+mn-ea"/>
                <a:cs typeface="+mn-cs"/>
              </a:rPr>
              <a:t>LORDS OF THE SEA</a:t>
            </a:r>
            <a:r>
              <a:rPr lang="en-US" sz="800" kern="1200" dirty="0" smtClean="0">
                <a:solidFill>
                  <a:schemeClr val="tx1"/>
                </a:solidFill>
                <a:effectLst/>
                <a:latin typeface="+mn-lt"/>
                <a:ea typeface="+mn-ea"/>
                <a:cs typeface="+mn-cs"/>
              </a:rPr>
              <a:t>, Hale</a:t>
            </a: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Same idea declared by Chinese military safe </a:t>
            </a:r>
            <a:r>
              <a:rPr lang="en-US" sz="800" kern="1200" dirty="0" err="1" smtClean="0">
                <a:solidFill>
                  <a:schemeClr val="tx1"/>
                </a:solidFill>
                <a:effectLst/>
                <a:latin typeface="+mn-lt"/>
                <a:ea typeface="+mn-ea"/>
                <a:cs typeface="+mn-cs"/>
              </a:rPr>
              <a:t>Sunzi</a:t>
            </a:r>
            <a:r>
              <a:rPr lang="en-US" sz="800" kern="1200" dirty="0" smtClean="0">
                <a:solidFill>
                  <a:schemeClr val="tx1"/>
                </a:solidFill>
                <a:effectLst/>
                <a:latin typeface="+mn-lt"/>
                <a:ea typeface="+mn-ea"/>
                <a:cs typeface="+mn-cs"/>
              </a:rPr>
              <a:t> or Sun-Tzu in the Warring States” in China. “Warfare is deception he stated (XXXI) Athenian navy bought this hook line an sinker!”</a:t>
            </a:r>
          </a:p>
          <a:p>
            <a:r>
              <a:rPr lang="en-US" sz="800" kern="1200" dirty="0" smtClean="0">
                <a:solidFill>
                  <a:schemeClr val="tx1"/>
                </a:solidFill>
                <a:effectLst/>
                <a:latin typeface="+mn-lt"/>
                <a:ea typeface="+mn-ea"/>
                <a:cs typeface="+mn-cs"/>
              </a:rPr>
              <a:t>Ex. Themistocles lured the Persian armada into the narrow straits at Salamis with a false message.</a:t>
            </a:r>
          </a:p>
          <a:p>
            <a:r>
              <a:rPr lang="en-US" sz="800" kern="1200" dirty="0" smtClean="0">
                <a:solidFill>
                  <a:schemeClr val="tx1"/>
                </a:solidFill>
                <a:effectLst/>
                <a:latin typeface="+mn-lt"/>
                <a:ea typeface="+mn-ea"/>
                <a:cs typeface="+mn-cs"/>
              </a:rPr>
              <a:t>Metis: embraced craft, cunning, skill and intelligence the power of invention and the subtlety of art. See it in Odysseus: Homer’s Iliad on the uses of Metis:</a:t>
            </a:r>
          </a:p>
          <a:p>
            <a:r>
              <a:rPr lang="en-US" sz="800" kern="1200" dirty="0" smtClean="0">
                <a:solidFill>
                  <a:schemeClr val="tx1"/>
                </a:solidFill>
                <a:effectLst/>
                <a:latin typeface="+mn-lt"/>
                <a:ea typeface="+mn-ea"/>
                <a:cs typeface="+mn-cs"/>
              </a:rPr>
              <a:t> </a:t>
            </a:r>
          </a:p>
          <a:p>
            <a:r>
              <a:rPr lang="en-US" sz="800" i="1" kern="1200" dirty="0" smtClean="0">
                <a:solidFill>
                  <a:schemeClr val="tx1"/>
                </a:solidFill>
                <a:effectLst/>
                <a:latin typeface="+mn-lt"/>
                <a:ea typeface="+mn-ea"/>
                <a:cs typeface="+mn-cs"/>
              </a:rPr>
              <a:t>To win the prize, keep metis well in mind.</a:t>
            </a:r>
            <a:endParaRPr lang="en-US" sz="800" kern="1200" dirty="0" smtClean="0">
              <a:solidFill>
                <a:schemeClr val="tx1"/>
              </a:solidFill>
              <a:effectLst/>
              <a:latin typeface="+mn-lt"/>
              <a:ea typeface="+mn-ea"/>
              <a:cs typeface="+mn-cs"/>
            </a:endParaRPr>
          </a:p>
          <a:p>
            <a:r>
              <a:rPr lang="en-US" sz="800" i="1" kern="1200" dirty="0" smtClean="0">
                <a:solidFill>
                  <a:schemeClr val="tx1"/>
                </a:solidFill>
                <a:effectLst/>
                <a:latin typeface="+mn-lt"/>
                <a:ea typeface="+mn-ea"/>
                <a:cs typeface="+mn-cs"/>
              </a:rPr>
              <a:t>By tis, not brute force, men fell great oaks.</a:t>
            </a:r>
            <a:endParaRPr lang="en-US" sz="800" kern="1200" dirty="0" smtClean="0">
              <a:solidFill>
                <a:schemeClr val="tx1"/>
              </a:solidFill>
              <a:effectLst/>
              <a:latin typeface="+mn-lt"/>
              <a:ea typeface="+mn-ea"/>
              <a:cs typeface="+mn-cs"/>
            </a:endParaRPr>
          </a:p>
          <a:p>
            <a:r>
              <a:rPr lang="en-US" sz="800" i="1" kern="1200" dirty="0" smtClean="0">
                <a:solidFill>
                  <a:schemeClr val="tx1"/>
                </a:solidFill>
                <a:effectLst/>
                <a:latin typeface="+mn-lt"/>
                <a:ea typeface="+mn-ea"/>
                <a:cs typeface="+mn-cs"/>
              </a:rPr>
              <a:t>By metis steersmen on the wine-dark sea</a:t>
            </a:r>
            <a:endParaRPr lang="en-US" sz="800" kern="1200" dirty="0" smtClean="0">
              <a:solidFill>
                <a:schemeClr val="tx1"/>
              </a:solidFill>
              <a:effectLst/>
              <a:latin typeface="+mn-lt"/>
              <a:ea typeface="+mn-ea"/>
              <a:cs typeface="+mn-cs"/>
            </a:endParaRPr>
          </a:p>
          <a:p>
            <a:r>
              <a:rPr lang="en-US" sz="800" i="1" kern="1200" dirty="0" smtClean="0">
                <a:solidFill>
                  <a:schemeClr val="tx1"/>
                </a:solidFill>
                <a:effectLst/>
                <a:latin typeface="+mn-lt"/>
                <a:ea typeface="+mn-ea"/>
                <a:cs typeface="+mn-cs"/>
              </a:rPr>
              <a:t>Steady their swift ships through the tearing gale.</a:t>
            </a:r>
            <a:endParaRPr lang="en-US" sz="800" kern="1200" dirty="0" smtClean="0">
              <a:solidFill>
                <a:schemeClr val="tx1"/>
              </a:solidFill>
              <a:effectLst/>
              <a:latin typeface="+mn-lt"/>
              <a:ea typeface="+mn-ea"/>
              <a:cs typeface="+mn-cs"/>
            </a:endParaRPr>
          </a:p>
          <a:p>
            <a:r>
              <a:rPr lang="en-US" sz="800" i="1" kern="1200" dirty="0" smtClean="0">
                <a:solidFill>
                  <a:schemeClr val="tx1"/>
                </a:solidFill>
                <a:effectLst/>
                <a:latin typeface="+mn-lt"/>
                <a:ea typeface="+mn-ea"/>
                <a:cs typeface="+mn-cs"/>
              </a:rPr>
              <a:t>By metis charioteer beats charioteer.</a:t>
            </a:r>
            <a:endParaRPr lang="en-US" sz="800" kern="1200" dirty="0" smtClean="0">
              <a:solidFill>
                <a:schemeClr val="tx1"/>
              </a:solidFill>
              <a:effectLst/>
              <a:latin typeface="+mn-lt"/>
              <a:ea typeface="+mn-ea"/>
              <a:cs typeface="+mn-cs"/>
            </a:endParaRPr>
          </a:p>
          <a:p>
            <a:r>
              <a:rPr lang="en-US" sz="800" kern="1200" dirty="0" smtClean="0">
                <a:solidFill>
                  <a:schemeClr val="tx1"/>
                </a:solidFill>
                <a:effectLst/>
                <a:latin typeface="+mn-lt"/>
                <a:ea typeface="+mn-ea"/>
                <a:cs typeface="+mn-cs"/>
              </a:rPr>
              <a:t> </a:t>
            </a:r>
          </a:p>
          <a:p>
            <a:r>
              <a:rPr lang="en-US" sz="800" b="1" dirty="0" smtClean="0"/>
              <a:t>p. 20</a:t>
            </a:r>
          </a:p>
          <a:p>
            <a:r>
              <a:rPr lang="en-US" sz="800" kern="1200" dirty="0" smtClean="0">
                <a:solidFill>
                  <a:schemeClr val="tx1"/>
                </a:solidFill>
                <a:effectLst/>
                <a:latin typeface="+mn-lt"/>
                <a:ea typeface="+mn-ea"/>
                <a:cs typeface="+mn-cs"/>
              </a:rPr>
              <a:t>The triremes demanded much more man power and money than ever before. </a:t>
            </a:r>
          </a:p>
          <a:p>
            <a:r>
              <a:rPr lang="en-US" sz="800" kern="1200" dirty="0" smtClean="0">
                <a:solidFill>
                  <a:schemeClr val="tx1"/>
                </a:solidFill>
                <a:effectLst/>
                <a:latin typeface="+mn-lt"/>
                <a:ea typeface="+mn-ea"/>
                <a:cs typeface="+mn-cs"/>
              </a:rPr>
              <a:t> </a:t>
            </a:r>
          </a:p>
          <a:p>
            <a:r>
              <a:rPr lang="en-US" sz="800" kern="1200" dirty="0" smtClean="0">
                <a:solidFill>
                  <a:schemeClr val="tx1"/>
                </a:solidFill>
                <a:effectLst/>
                <a:latin typeface="+mn-lt"/>
                <a:ea typeface="+mn-ea"/>
                <a:cs typeface="+mn-cs"/>
              </a:rPr>
              <a:t>Human effort: new levels</a:t>
            </a:r>
          </a:p>
          <a:p>
            <a:r>
              <a:rPr lang="en-US" sz="800" kern="1200" dirty="0" smtClean="0">
                <a:solidFill>
                  <a:schemeClr val="tx1"/>
                </a:solidFill>
                <a:effectLst/>
                <a:latin typeface="+mn-lt"/>
                <a:ea typeface="+mn-ea"/>
                <a:cs typeface="+mn-cs"/>
              </a:rPr>
              <a:t> 	-Need hard training at sea for these men. </a:t>
            </a:r>
          </a:p>
          <a:p>
            <a:r>
              <a:rPr lang="en-US" sz="800" kern="1200" dirty="0" smtClean="0">
                <a:solidFill>
                  <a:schemeClr val="tx1"/>
                </a:solidFill>
                <a:effectLst/>
                <a:latin typeface="+mn-lt"/>
                <a:ea typeface="+mn-ea"/>
                <a:cs typeface="+mn-cs"/>
              </a:rPr>
              <a:t>-Victory belonged to those who were best-drilled and best-disciplined crews, not most courageous.</a:t>
            </a:r>
          </a:p>
          <a:p>
            <a:r>
              <a:rPr lang="en-US" sz="800" kern="1200" dirty="0" smtClean="0">
                <a:solidFill>
                  <a:schemeClr val="tx1"/>
                </a:solidFill>
                <a:effectLst/>
                <a:latin typeface="+mn-lt"/>
                <a:ea typeface="+mn-ea"/>
                <a:cs typeface="+mn-cs"/>
              </a:rPr>
              <a:t>-Skillful steering, timing and oarsman ship were key. Practice was the only way.</a:t>
            </a:r>
          </a:p>
          <a:p>
            <a:r>
              <a:rPr lang="en-US" sz="800" kern="1200" dirty="0" smtClean="0">
                <a:solidFill>
                  <a:schemeClr val="tx1"/>
                </a:solidFill>
                <a:effectLst/>
                <a:latin typeface="+mn-lt"/>
                <a:ea typeface="+mn-ea"/>
                <a:cs typeface="+mn-cs"/>
              </a:rPr>
              <a:t>*-Ramming maneuvers changed the world by making the lower-class steersmen, subordinate officers and rowers more important than the propertied hoplite soldiers. (a marine’s spear thrust might eliminate one enemy but a trireme’s</a:t>
            </a:r>
            <a:r>
              <a:rPr lang="en-US" sz="800" kern="1200" baseline="0" dirty="0" smtClean="0">
                <a:solidFill>
                  <a:schemeClr val="tx1"/>
                </a:solidFill>
                <a:effectLst/>
                <a:latin typeface="+mn-lt"/>
                <a:ea typeface="+mn-ea"/>
                <a:cs typeface="+mn-cs"/>
              </a:rPr>
              <a:t> </a:t>
            </a:r>
            <a:r>
              <a:rPr lang="en-US" sz="800" kern="1200" dirty="0" smtClean="0">
                <a:solidFill>
                  <a:schemeClr val="tx1"/>
                </a:solidFill>
                <a:effectLst/>
                <a:latin typeface="+mn-lt"/>
                <a:ea typeface="+mn-ea"/>
                <a:cs typeface="+mn-cs"/>
              </a:rPr>
              <a:t>ram may take out an entire crew.</a:t>
            </a:r>
          </a:p>
          <a:p>
            <a:r>
              <a:rPr lang="en-US" sz="800" kern="1200" dirty="0" smtClean="0">
                <a:solidFill>
                  <a:schemeClr val="tx1"/>
                </a:solidFill>
                <a:effectLst/>
                <a:latin typeface="+mn-lt"/>
                <a:ea typeface="+mn-ea"/>
                <a:cs typeface="+mn-cs"/>
              </a:rPr>
              <a:t>-Themistocles wanted it to be fast, light, open and undecked for max speed. And maneuverability. So not designed for large amounts of troops but ramming.</a:t>
            </a:r>
          </a:p>
          <a:p>
            <a:endParaRPr lang="en-US" sz="1000" b="1" dirty="0"/>
          </a:p>
        </p:txBody>
      </p:sp>
      <p:sp>
        <p:nvSpPr>
          <p:cNvPr id="4" name="Slide Number Placeholder 3"/>
          <p:cNvSpPr>
            <a:spLocks noGrp="1"/>
          </p:cNvSpPr>
          <p:nvPr>
            <p:ph type="sldNum" sz="quarter" idx="10"/>
          </p:nvPr>
        </p:nvSpPr>
        <p:spPr/>
        <p:txBody>
          <a:bodyPr/>
          <a:lstStyle/>
          <a:p>
            <a:fld id="{F473C336-C5F8-164C-A51B-1C93649C9298}" type="slidenum">
              <a:rPr lang="en-US" smtClean="0"/>
              <a:t>7</a:t>
            </a:fld>
            <a:endParaRPr lang="en-US"/>
          </a:p>
        </p:txBody>
      </p:sp>
    </p:spTree>
    <p:extLst>
      <p:ext uri="{BB962C8B-B14F-4D97-AF65-F5344CB8AC3E}">
        <p14:creationId xmlns:p14="http://schemas.microsoft.com/office/powerpoint/2010/main" val="3007877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“Had a unifying spirit: (XXX) Like the Vikings and Venetians, Athens built a civilization of seafaring. They navalized their society as Sparta militarized theirs.</a:t>
            </a:r>
          </a:p>
          <a:p>
            <a:r>
              <a:rPr lang="en-US" sz="1200" kern="1200" dirty="0" smtClean="0">
                <a:solidFill>
                  <a:schemeClr val="tx1"/>
                </a:solidFill>
                <a:effectLst/>
                <a:latin typeface="+mn-lt"/>
                <a:ea typeface="+mn-ea"/>
                <a:cs typeface="+mn-cs"/>
              </a:rPr>
              <a:t>All free adult males in times of emergency: fish and poor, citizens and aliens, aristocratic horsemen and common labor (XXVI) In fact, in one case (XXVII) when the Athenian fleet was blockaded in a distant harbor, the Athenians freed thousands of their slaves so that a new fleet could row to the rescue. All these former slaves received citizenship = thus literally rowing to democracy.”  </a:t>
            </a:r>
            <a:r>
              <a:rPr lang="en-US" sz="1200" i="1" kern="1200" dirty="0" smtClean="0">
                <a:solidFill>
                  <a:schemeClr val="tx1"/>
                </a:solidFill>
                <a:effectLst/>
                <a:latin typeface="+mn-lt"/>
                <a:ea typeface="+mn-ea"/>
                <a:cs typeface="+mn-cs"/>
              </a:rPr>
              <a:t>LORDS OF THE SEA</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Hale</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-“Athens alone had mobilized an entire citizen body for the naval effort. They were now riders of the sea.”</a:t>
            </a:r>
          </a:p>
          <a:p>
            <a:r>
              <a:rPr lang="en-US" sz="1200" kern="1200" dirty="0" smtClean="0">
                <a:solidFill>
                  <a:schemeClr val="tx1"/>
                </a:solidFill>
                <a:effectLst/>
                <a:latin typeface="+mn-lt"/>
                <a:ea typeface="+mn-ea"/>
                <a:cs typeface="+mn-cs"/>
              </a:rPr>
              <a:t>-Hoplites traded in their shields and spears for rowing pads and oars. </a:t>
            </a:r>
          </a:p>
          <a:p>
            <a:r>
              <a:rPr lang="en-US" sz="1200" kern="1200" dirty="0" smtClean="0">
                <a:solidFill>
                  <a:schemeClr val="tx1"/>
                </a:solidFill>
                <a:effectLst/>
                <a:latin typeface="+mn-lt"/>
                <a:ea typeface="+mn-ea"/>
                <a:cs typeface="+mn-cs"/>
              </a:rPr>
              <a:t>-for thousands of common citizens the naval expedition gave them for the first time a sense of true equality with horsemen and hoplites</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-Oars were great levelers (</a:t>
            </a:r>
            <a:r>
              <a:rPr lang="en-US" sz="1200" i="1" kern="1200" dirty="0" smtClean="0">
                <a:solidFill>
                  <a:schemeClr val="tx1"/>
                </a:solidFill>
                <a:effectLst/>
                <a:latin typeface="+mn-lt"/>
                <a:ea typeface="+mn-ea"/>
                <a:cs typeface="+mn-cs"/>
              </a:rPr>
              <a:t>a good title)</a:t>
            </a:r>
            <a:r>
              <a:rPr lang="en-US" sz="1200" kern="1200" dirty="0" smtClean="0">
                <a:solidFill>
                  <a:schemeClr val="tx1"/>
                </a:solidFill>
                <a:effectLst/>
                <a:latin typeface="+mn-lt"/>
                <a:ea typeface="+mn-ea"/>
                <a:cs typeface="+mn-cs"/>
              </a:rPr>
              <a:t>: rowing demanded perfect unison of action and the discipline forged a spirit of unity (“Rich and poor shared the same callused palms. Blistered buttocks, and stiff muscles as well as the same hopes and fears for the future.”)</a:t>
            </a:r>
          </a:p>
          <a:p>
            <a:r>
              <a:rPr lang="en-US" sz="1200" kern="1200" dirty="0" smtClean="0">
                <a:solidFill>
                  <a:schemeClr val="tx1"/>
                </a:solidFill>
                <a:effectLst/>
                <a:latin typeface="+mn-lt"/>
                <a:ea typeface="+mn-ea"/>
                <a:cs typeface="+mn-cs"/>
              </a:rPr>
              <a:t>“A new unified Athens was being forged on the decks and rowing thwarts of the fleet.”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P28 (</a:t>
            </a:r>
            <a:r>
              <a:rPr lang="en-US" sz="1200" i="1" kern="1200" dirty="0" smtClean="0">
                <a:solidFill>
                  <a:schemeClr val="tx1"/>
                </a:solidFill>
                <a:effectLst/>
                <a:latin typeface="+mn-lt"/>
                <a:ea typeface="+mn-ea"/>
                <a:cs typeface="+mn-cs"/>
              </a:rPr>
              <a:t>LORDS OF</a:t>
            </a:r>
            <a:r>
              <a:rPr lang="en-US" sz="1200" i="1" kern="1200" baseline="0" dirty="0" smtClean="0">
                <a:solidFill>
                  <a:schemeClr val="tx1"/>
                </a:solidFill>
                <a:effectLst/>
                <a:latin typeface="+mn-lt"/>
                <a:ea typeface="+mn-ea"/>
                <a:cs typeface="+mn-cs"/>
              </a:rPr>
              <a:t> THE SEA</a:t>
            </a:r>
            <a:r>
              <a:rPr lang="en-US" sz="1200" kern="1200" baseline="0" dirty="0" smtClean="0">
                <a:solidFill>
                  <a:schemeClr val="tx1"/>
                </a:solidFill>
                <a:effectLst/>
                <a:latin typeface="+mn-lt"/>
                <a:ea typeface="+mn-ea"/>
                <a:cs typeface="+mn-cs"/>
              </a:rPr>
              <a:t>, Hale)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Conclusion for chapter</a:t>
            </a:r>
          </a:p>
          <a:p>
            <a:r>
              <a:rPr lang="en-US" sz="1200" kern="1200" dirty="0" smtClean="0">
                <a:solidFill>
                  <a:schemeClr val="tx1"/>
                </a:solidFill>
                <a:effectLst/>
                <a:latin typeface="+mn-lt"/>
                <a:ea typeface="+mn-ea"/>
                <a:cs typeface="+mn-cs"/>
              </a:rPr>
              <a:t>-From the mines of Laurium the silver was minted into coins that had likeness of Athena</a:t>
            </a:r>
          </a:p>
          <a:p>
            <a:r>
              <a:rPr lang="en-US" sz="1200" kern="1200" dirty="0" smtClean="0">
                <a:solidFill>
                  <a:schemeClr val="tx1"/>
                </a:solidFill>
                <a:effectLst/>
                <a:latin typeface="+mn-lt"/>
                <a:ea typeface="+mn-ea"/>
                <a:cs typeface="+mn-cs"/>
              </a:rPr>
              <a:t>That money then flowed into the hands of 100 of the wealthiest citizens who organized the shipbuilding campaign. </a:t>
            </a:r>
          </a:p>
          <a:p>
            <a:r>
              <a:rPr lang="en-US" sz="1200" kern="1200" dirty="0" smtClean="0">
                <a:solidFill>
                  <a:schemeClr val="tx1"/>
                </a:solidFill>
                <a:effectLst/>
                <a:latin typeface="+mn-lt"/>
                <a:ea typeface="+mn-ea"/>
                <a:cs typeface="+mn-cs"/>
              </a:rPr>
              <a:t>-That money was then disbursed to the workers: loggers, shipwrights, bronze smiths</a:t>
            </a:r>
          </a:p>
          <a:p>
            <a:r>
              <a:rPr lang="en-US" sz="1200" kern="1200" dirty="0" smtClean="0">
                <a:solidFill>
                  <a:schemeClr val="tx1"/>
                </a:solidFill>
                <a:effectLst/>
                <a:latin typeface="+mn-lt"/>
                <a:ea typeface="+mn-ea"/>
                <a:cs typeface="+mn-cs"/>
              </a:rPr>
              <a:t>They were all making Themistocles vision a reality</a:t>
            </a:r>
          </a:p>
          <a:p>
            <a:r>
              <a:rPr lang="en-US" sz="1200" kern="1200" dirty="0" smtClean="0">
                <a:solidFill>
                  <a:schemeClr val="tx1"/>
                </a:solidFill>
                <a:effectLst/>
                <a:latin typeface="+mn-lt"/>
                <a:ea typeface="+mn-ea"/>
                <a:cs typeface="+mn-cs"/>
              </a:rPr>
              <a:t>In the end : the money returned to those very citizens who voted to give up their 10 drachmas for the common good:</a:t>
            </a:r>
          </a:p>
          <a:p>
            <a:r>
              <a:rPr lang="en-US" sz="1200" kern="1200" dirty="0" smtClean="0">
                <a:solidFill>
                  <a:schemeClr val="tx1"/>
                </a:solidFill>
                <a:effectLst/>
                <a:latin typeface="+mn-lt"/>
                <a:ea typeface="+mn-ea"/>
                <a:cs typeface="+mn-cs"/>
              </a:rPr>
              <a:t>The 100 new triremes that they created changed the Athenians: that sense of common purpose had transformed them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 notes from </a:t>
            </a:r>
            <a:r>
              <a:rPr lang="en-US" sz="1200" i="1" kern="1200" dirty="0" smtClean="0">
                <a:solidFill>
                  <a:schemeClr val="tx1"/>
                </a:solidFill>
                <a:effectLst/>
                <a:latin typeface="+mn-lt"/>
                <a:ea typeface="+mn-ea"/>
                <a:cs typeface="+mn-cs"/>
              </a:rPr>
              <a:t>LORDS</a:t>
            </a:r>
            <a:r>
              <a:rPr lang="en-US" sz="1200" i="1" kern="1200" baseline="0" dirty="0" smtClean="0">
                <a:solidFill>
                  <a:schemeClr val="tx1"/>
                </a:solidFill>
                <a:effectLst/>
                <a:latin typeface="+mn-lt"/>
                <a:ea typeface="+mn-ea"/>
                <a:cs typeface="+mn-cs"/>
              </a:rPr>
              <a:t> OF THE SEA</a:t>
            </a:r>
            <a:r>
              <a:rPr lang="en-US" sz="1200" kern="1200" baseline="0" dirty="0" smtClean="0">
                <a:solidFill>
                  <a:schemeClr val="tx1"/>
                </a:solidFill>
                <a:effectLst/>
                <a:latin typeface="+mn-lt"/>
                <a:ea typeface="+mn-ea"/>
                <a:cs typeface="+mn-cs"/>
              </a:rPr>
              <a:t>, Hale</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b="1" dirty="0" smtClean="0"/>
              <a:t>Naval income: p. 126</a:t>
            </a:r>
            <a:r>
              <a:rPr lang="en-US" sz="1200" kern="1200" dirty="0" smtClean="0">
                <a:solidFill>
                  <a:schemeClr val="tx1"/>
                </a:solidFill>
                <a:effectLst/>
                <a:latin typeface="+mn-lt"/>
                <a:ea typeface="+mn-ea"/>
                <a:cs typeface="+mn-cs"/>
              </a:rPr>
              <a:t>-Pericles took it upon himself to give the navy a peace time routine. Every spring 60 triremes would put to sea crews composed entirely of citizens , 12,000 Athenians. The right to serve meant prove Athenian ancestry: both on father and mother side.</a:t>
            </a:r>
          </a:p>
          <a:p>
            <a:r>
              <a:rPr lang="en-US" sz="1200" kern="1200" dirty="0" smtClean="0">
                <a:solidFill>
                  <a:schemeClr val="tx1"/>
                </a:solidFill>
                <a:effectLst/>
                <a:latin typeface="+mn-lt"/>
                <a:ea typeface="+mn-ea"/>
                <a:cs typeface="+mn-cs"/>
              </a:rPr>
              <a:t>*Athenian citizen ship” a cherished prize a that came with pay for naval service, and rights.</a:t>
            </a:r>
          </a:p>
          <a:p>
            <a:endParaRPr lang="en-US" b="1" dirty="0" smtClean="0"/>
          </a:p>
          <a:p>
            <a:r>
              <a:rPr lang="en-US" b="1" dirty="0" smtClean="0"/>
              <a:t>Paid</a:t>
            </a:r>
            <a:r>
              <a:rPr lang="en-US" b="1" baseline="0" dirty="0" smtClean="0"/>
              <a:t> for Golden Age and Age of Reason: 132-133</a:t>
            </a:r>
          </a:p>
          <a:p>
            <a:r>
              <a:rPr lang="en-US" sz="1200" kern="1200" dirty="0" smtClean="0">
                <a:solidFill>
                  <a:schemeClr val="tx1"/>
                </a:solidFill>
                <a:effectLst/>
                <a:latin typeface="+mn-lt"/>
                <a:ea typeface="+mn-ea"/>
                <a:cs typeface="+mn-cs"/>
              </a:rPr>
              <a:t>p. 132</a:t>
            </a:r>
          </a:p>
          <a:p>
            <a:r>
              <a:rPr lang="en-US" sz="1200" kern="1200" dirty="0" smtClean="0">
                <a:solidFill>
                  <a:schemeClr val="tx1"/>
                </a:solidFill>
                <a:effectLst/>
                <a:latin typeface="+mn-lt"/>
                <a:ea typeface="+mn-ea"/>
                <a:cs typeface="+mn-cs"/>
              </a:rPr>
              <a:t>The Athenians Golden Age was a time of power and prosperity but also an age of reason. Attempted to change the fact that most Athenians believed in omens and divination. To counter balance this, Pericles for example welcomed natural historians, city planners, philosophers, military engineers and Astronomers to Athens. Debates over their ideas and teachings. Pericles and Athens tried to maintain a delicate balance between reason and tradition. The city provided public education in political science, rhetoric, philosophy and much more. He called his city the School of Greece. All citizens were expected to engage in discourse: Pericles : </a:t>
            </a:r>
            <a:r>
              <a:rPr lang="en-US" sz="1200" i="1" kern="1200" dirty="0" smtClean="0">
                <a:solidFill>
                  <a:schemeClr val="tx1"/>
                </a:solidFill>
                <a:effectLst/>
                <a:latin typeface="+mn-lt"/>
                <a:ea typeface="+mn-ea"/>
                <a:cs typeface="+mn-cs"/>
              </a:rPr>
              <a:t>We don’t say that a man who takes no part in public affairs minds his own business’ on the contrary, we say that he has not business here at all.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Prosperity</a:t>
            </a:r>
          </a:p>
          <a:p>
            <a:r>
              <a:rPr lang="en-US" sz="1200" kern="1200" dirty="0" smtClean="0">
                <a:solidFill>
                  <a:schemeClr val="tx1"/>
                </a:solidFill>
                <a:effectLst/>
                <a:latin typeface="+mn-lt"/>
                <a:ea typeface="+mn-ea"/>
                <a:cs typeface="+mn-cs"/>
              </a:rPr>
              <a:t>P133</a:t>
            </a:r>
          </a:p>
          <a:p>
            <a:r>
              <a:rPr lang="en-US" sz="1200" kern="1200" dirty="0" smtClean="0">
                <a:solidFill>
                  <a:schemeClr val="tx1"/>
                </a:solidFill>
                <a:effectLst/>
                <a:latin typeface="+mn-lt"/>
                <a:ea typeface="+mn-ea"/>
                <a:cs typeface="+mn-cs"/>
              </a:rPr>
              <a:t>The treasurer of the maritime alliance had earned a surplus of 7000 talents first on Delos and later at Athens. So Pericles proposes his new vision: with this money. Build new temples building to replace those destroyed by Xerxes 30 years prior, wanted a new marble temple which will be known as Parthenon. Surplus naval funds would help pay.</a:t>
            </a:r>
          </a:p>
          <a:p>
            <a:r>
              <a:rPr lang="en-US" sz="1200" kern="1200" dirty="0" smtClean="0">
                <a:solidFill>
                  <a:schemeClr val="tx1"/>
                </a:solidFill>
                <a:effectLst/>
                <a:latin typeface="+mn-lt"/>
                <a:ea typeface="+mn-ea"/>
                <a:cs typeface="+mn-cs"/>
              </a:rPr>
              <a:t> </a:t>
            </a:r>
          </a:p>
          <a:p>
            <a:r>
              <a:rPr lang="en-US" dirty="0" smtClean="0"/>
              <a:t>“Without the Athenian navy there would have been no Parthenon, no tragedies of Sophocles or Euripides, no </a:t>
            </a:r>
            <a:r>
              <a:rPr lang="en-US" i="1" dirty="0" smtClean="0"/>
              <a:t>Republic</a:t>
            </a:r>
            <a:r>
              <a:rPr lang="en-US" dirty="0" smtClean="0"/>
              <a:t> of Plato or </a:t>
            </a:r>
            <a:r>
              <a:rPr lang="en-US" i="1" dirty="0" smtClean="0"/>
              <a:t>Politics</a:t>
            </a:r>
            <a:r>
              <a:rPr lang="en-US" dirty="0" smtClean="0"/>
              <a:t> of Aristotle. Before the Persian Wars Athens produced no great traditions of philosophy, architecture, drama, political science, or historical writing. All these things came in a rush after the Athenians voted to build a fleet and transform themselves into a naval power in the early fifth century B.C.” (xxiv-xxv). </a:t>
            </a:r>
            <a:endParaRPr lang="en-US" sz="1200" kern="1200" dirty="0" smtClean="0">
              <a:solidFill>
                <a:schemeClr val="tx1"/>
              </a:solidFill>
              <a:effectLst/>
              <a:latin typeface="+mn-lt"/>
              <a:ea typeface="+mn-ea"/>
              <a:cs typeface="+mn-cs"/>
            </a:endParaRPr>
          </a:p>
          <a:p>
            <a:endParaRPr lang="en-US" b="1" dirty="0" smtClean="0"/>
          </a:p>
          <a:p>
            <a:r>
              <a:rPr lang="en-US" sz="1200" b="1" u="sng" kern="1200" dirty="0" smtClean="0">
                <a:solidFill>
                  <a:schemeClr val="tx1"/>
                </a:solidFill>
                <a:effectLst/>
                <a:latin typeface="+mn-lt"/>
                <a:ea typeface="+mn-ea"/>
                <a:cs typeface="+mn-cs"/>
              </a:rPr>
              <a:t>Aftermath of Persian War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p.94</a:t>
            </a:r>
          </a:p>
          <a:p>
            <a:r>
              <a:rPr lang="en-US" sz="1200" kern="1200" dirty="0" smtClean="0">
                <a:solidFill>
                  <a:schemeClr val="tx1"/>
                </a:solidFill>
                <a:effectLst/>
                <a:latin typeface="+mn-lt"/>
                <a:ea typeface="+mn-ea"/>
                <a:cs typeface="+mn-cs"/>
              </a:rPr>
              <a:t> -With the victory, beautified city as never before. In Agora, planted majestic trees, rich foliage, new colonnaded portico or </a:t>
            </a:r>
            <a:r>
              <a:rPr lang="en-US" sz="1200" kern="1200" dirty="0" err="1" smtClean="0">
                <a:solidFill>
                  <a:schemeClr val="tx1"/>
                </a:solidFill>
                <a:effectLst/>
                <a:latin typeface="+mn-lt"/>
                <a:ea typeface="+mn-ea"/>
                <a:cs typeface="+mn-cs"/>
              </a:rPr>
              <a:t>stoa</a:t>
            </a:r>
            <a:r>
              <a:rPr lang="en-US" sz="1200" kern="1200" dirty="0" smtClean="0">
                <a:solidFill>
                  <a:schemeClr val="tx1"/>
                </a:solidFill>
                <a:effectLst/>
                <a:latin typeface="+mn-lt"/>
                <a:ea typeface="+mn-ea"/>
                <a:cs typeface="+mn-cs"/>
              </a:rPr>
              <a:t> (I was in there) built to house Athenian paintings. World’s first public art museum. The painted </a:t>
            </a:r>
            <a:r>
              <a:rPr lang="en-US" sz="1200" kern="1200" dirty="0" err="1" smtClean="0">
                <a:solidFill>
                  <a:schemeClr val="tx1"/>
                </a:solidFill>
                <a:effectLst/>
                <a:latin typeface="+mn-lt"/>
                <a:ea typeface="+mn-ea"/>
                <a:cs typeface="+mn-cs"/>
              </a:rPr>
              <a:t>Stoa</a:t>
            </a:r>
            <a:r>
              <a:rPr lang="en-US" sz="1200" kern="1200" dirty="0" smtClean="0">
                <a:solidFill>
                  <a:schemeClr val="tx1"/>
                </a:solidFill>
                <a:effectLst/>
                <a:latin typeface="+mn-lt"/>
                <a:ea typeface="+mn-ea"/>
                <a:cs typeface="+mn-cs"/>
              </a:rPr>
              <a:t> became a public gathering place and gave rise to the terms Stoic for a school of philosophers who met under a colonnade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Acropolis engineers and masons raised a magnificent buttressed wall to fortify the south slope, At the academy they improved training groups for </a:t>
            </a:r>
            <a:r>
              <a:rPr lang="en-US" sz="1200" kern="1200" dirty="0" err="1" smtClean="0">
                <a:solidFill>
                  <a:schemeClr val="tx1"/>
                </a:solidFill>
                <a:effectLst/>
                <a:latin typeface="+mn-lt"/>
                <a:ea typeface="+mn-ea"/>
                <a:cs typeface="+mn-cs"/>
              </a:rPr>
              <a:t>Athen’s</a:t>
            </a:r>
            <a:r>
              <a:rPr lang="en-US" sz="1200" kern="1200" dirty="0" smtClean="0">
                <a:solidFill>
                  <a:schemeClr val="tx1"/>
                </a:solidFill>
                <a:effectLst/>
                <a:latin typeface="+mn-lt"/>
                <a:ea typeface="+mn-ea"/>
                <a:cs typeface="+mn-cs"/>
              </a:rPr>
              <a:t> athletes with </a:t>
            </a:r>
            <a:r>
              <a:rPr lang="en-US" sz="1200" kern="1200" dirty="0" err="1" smtClean="0">
                <a:solidFill>
                  <a:schemeClr val="tx1"/>
                </a:solidFill>
                <a:effectLst/>
                <a:latin typeface="+mn-lt"/>
                <a:ea typeface="+mn-ea"/>
                <a:cs typeface="+mn-cs"/>
              </a:rPr>
              <a:t>adqueducts</a:t>
            </a:r>
            <a:r>
              <a:rPr lang="en-US" sz="1200" kern="1200" dirty="0" smtClean="0">
                <a:solidFill>
                  <a:schemeClr val="tx1"/>
                </a:solidFill>
                <a:effectLst/>
                <a:latin typeface="+mn-lt"/>
                <a:ea typeface="+mn-ea"/>
                <a:cs typeface="+mn-cs"/>
              </a:rPr>
              <a:t>, fountains, shady grove and a running track.</a:t>
            </a:r>
          </a:p>
          <a:p>
            <a:pPr lvl="0"/>
            <a:r>
              <a:rPr lang="en-US" sz="1200" kern="1200" dirty="0" smtClean="0">
                <a:solidFill>
                  <a:schemeClr val="tx1"/>
                </a:solidFill>
                <a:effectLst/>
                <a:latin typeface="+mn-lt"/>
                <a:ea typeface="+mn-ea"/>
                <a:cs typeface="+mn-cs"/>
              </a:rPr>
              <a:t>Began the task of joining Athens to the sea with long walls. Ultimately run from the city gates to the Piraeus,</a:t>
            </a:r>
          </a:p>
          <a:p>
            <a:pPr lvl="0"/>
            <a:r>
              <a:rPr lang="en-US" sz="1200" kern="1200" dirty="0" smtClean="0">
                <a:solidFill>
                  <a:schemeClr val="tx1"/>
                </a:solidFill>
                <a:effectLst/>
                <a:latin typeface="+mn-lt"/>
                <a:ea typeface="+mn-ea"/>
                <a:cs typeface="+mn-cs"/>
              </a:rPr>
              <a:t>Persians had razed Athens to the ground but in two decades the city was reborn. Xerxes attempt to crush them “had the </a:t>
            </a:r>
            <a:r>
              <a:rPr lang="en-US" sz="1200" kern="1200" dirty="0" err="1" smtClean="0">
                <a:solidFill>
                  <a:schemeClr val="tx1"/>
                </a:solidFill>
                <a:effectLst/>
                <a:latin typeface="+mn-lt"/>
                <a:ea typeface="+mn-ea"/>
                <a:cs typeface="+mn-cs"/>
              </a:rPr>
              <a:t>paradoxial</a:t>
            </a:r>
            <a:r>
              <a:rPr lang="en-US" sz="1200" kern="1200" dirty="0" smtClean="0">
                <a:solidFill>
                  <a:schemeClr val="tx1"/>
                </a:solidFill>
                <a:effectLst/>
                <a:latin typeface="+mn-lt"/>
                <a:ea typeface="+mn-ea"/>
                <a:cs typeface="+mn-cs"/>
              </a:rPr>
              <a:t> affect of spurring them to new heights of achievement.  Became the leader of a mighty maritime league</a:t>
            </a:r>
          </a:p>
          <a:p>
            <a:pPr lvl="0"/>
            <a:r>
              <a:rPr lang="en-US" sz="1200" kern="1200" dirty="0" smtClean="0">
                <a:solidFill>
                  <a:schemeClr val="tx1"/>
                </a:solidFill>
                <a:effectLst/>
                <a:latin typeface="+mn-lt"/>
                <a:ea typeface="+mn-ea"/>
                <a:cs typeface="+mn-cs"/>
              </a:rPr>
              <a:t>*Key: Transformation profound: The city was becoming a vast urban stage decorated with sumptuous scenery and the men of the Demos, veterans of many successful campaigns at sea, were at last ready to the the direction of the drama in their own hands.</a:t>
            </a:r>
          </a:p>
          <a:p>
            <a:endParaRPr lang="en-US" b="1" dirty="0"/>
          </a:p>
        </p:txBody>
      </p:sp>
      <p:sp>
        <p:nvSpPr>
          <p:cNvPr id="4" name="Slide Number Placeholder 3"/>
          <p:cNvSpPr>
            <a:spLocks noGrp="1"/>
          </p:cNvSpPr>
          <p:nvPr>
            <p:ph type="sldNum" sz="quarter" idx="10"/>
          </p:nvPr>
        </p:nvSpPr>
        <p:spPr/>
        <p:txBody>
          <a:bodyPr/>
          <a:lstStyle/>
          <a:p>
            <a:fld id="{F473C336-C5F8-164C-A51B-1C93649C9298}" type="slidenum">
              <a:rPr lang="en-US" smtClean="0"/>
              <a:t>8</a:t>
            </a:fld>
            <a:endParaRPr lang="en-US"/>
          </a:p>
        </p:txBody>
      </p:sp>
    </p:spTree>
    <p:extLst>
      <p:ext uri="{BB962C8B-B14F-4D97-AF65-F5344CB8AC3E}">
        <p14:creationId xmlns:p14="http://schemas.microsoft.com/office/powerpoint/2010/main" val="124840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Unlike</a:t>
            </a:r>
            <a:r>
              <a:rPr lang="en-US" baseline="0" dirty="0" smtClean="0"/>
              <a:t> its neighbors they eagerly welcomed foreigners from overseas to settle as residents. (XXVIII). In fact allowed them to build foreign shrines to their own gods. In fact, among land powers like Sparta and Thebes, the dominance of hoplite phalanx discouraged such liberal thinking. The military regimes were much more xenophobic anti intellectual and suspicious of change. </a:t>
            </a:r>
          </a:p>
          <a:p>
            <a:endParaRPr lang="en-US" baseline="0" dirty="0" smtClean="0"/>
          </a:p>
          <a:p>
            <a:r>
              <a:rPr lang="en-US" dirty="0" smtClean="0"/>
              <a:t>Study.</a:t>
            </a:r>
            <a:r>
              <a:rPr lang="en-US" baseline="0" dirty="0" smtClean="0"/>
              <a:t> Com </a:t>
            </a:r>
            <a:r>
              <a:rPr lang="en-US" dirty="0" smtClean="0"/>
              <a:t>Greeks staged revolutions in the cities they conquered, killing off rich aristocrats and establishing democracies. Persian soldiers would arrive to reinforce a town only to find the gates barred to them while the Greeks had sailed on to attack somewhere else. </a:t>
            </a:r>
            <a:endParaRPr lang="en-US" dirty="0"/>
          </a:p>
        </p:txBody>
      </p:sp>
    </p:spTree>
    <p:extLst>
      <p:ext uri="{BB962C8B-B14F-4D97-AF65-F5344CB8AC3E}">
        <p14:creationId xmlns:p14="http://schemas.microsoft.com/office/powerpoint/2010/main" val="289633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rgbClr val="FDC82F"/>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6B1F7C"/>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rgbClr val="8D2BA5"/>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rgbClr val="D3A229"/>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rgbClr val="FDC82F"/>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6B1F7C"/>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D8DEEC51-819F-884F-802C-8AF0567BA5D3}"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96455" y="6522012"/>
            <a:ext cx="1190345" cy="3128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18996-9AF1-4E49-B475-4D462CE0D382}" type="datetimeFigureOut">
              <a:rPr lang="en-US" smtClean="0"/>
              <a:t>9/21/18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D8DEEC51-819F-884F-802C-8AF0567BA5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18996-9AF1-4E49-B475-4D462CE0D382}" type="datetimeFigureOut">
              <a:rPr lang="en-US" smtClean="0"/>
              <a:t>9/21/18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D8DEEC51-819F-884F-802C-8AF0567BA5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C18996-9AF1-4E49-B475-4D462CE0D382}" type="datetimeFigureOut">
              <a:rPr lang="en-US" smtClean="0"/>
              <a:t>9/21/18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C18996-9AF1-4E49-B475-4D462CE0D382}" type="datetimeFigureOut">
              <a:rPr lang="en-US" smtClean="0"/>
              <a:t>9/21/18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C18996-9AF1-4E49-B475-4D462CE0D382}" type="datetimeFigureOut">
              <a:rPr lang="en-US" smtClean="0"/>
              <a:t>9/21/18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18996-9AF1-4E49-B475-4D462CE0D382}" type="datetimeFigureOut">
              <a:rPr lang="en-US" smtClean="0"/>
              <a:t>9/21/18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18996-9AF1-4E49-B475-4D462CE0D382}" type="datetimeFigureOut">
              <a:rPr lang="en-US" smtClean="0"/>
              <a:t>9/21/18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18996-9AF1-4E49-B475-4D462CE0D382}" type="datetimeFigureOut">
              <a:rPr lang="en-US" smtClean="0"/>
              <a:t>9/21/18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EEC51-819F-884F-802C-8AF0567BA5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rgbClr val="FDC82F"/>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6B1F7C"/>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rgbClr val="8D2BA5"/>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rgbClr val="D3A229"/>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rgbClr val="FDC82F"/>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6B1F7C"/>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C18996-9AF1-4E49-B475-4D462CE0D382}" type="datetimeFigureOut">
              <a:rPr lang="en-US" smtClean="0"/>
              <a:t>9/21/18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DEEC51-819F-884F-802C-8AF0567BA5D3}" type="slidenum">
              <a:rPr lang="en-US" smtClean="0"/>
              <a:t>‹#›</a:t>
            </a:fld>
            <a:endParaRPr lang="en-US"/>
          </a:p>
        </p:txBody>
      </p:sp>
      <p:pic>
        <p:nvPicPr>
          <p:cNvPr id="7" name="Picture 6"/>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496455" y="6522012"/>
            <a:ext cx="1190345" cy="312880"/>
          </a:xfrm>
          <a:prstGeom prst="rect">
            <a:avLst/>
          </a:prstGeom>
        </p:spPr>
      </p:pic>
    </p:spTree>
    <p:extLst>
      <p:ext uri="{BB962C8B-B14F-4D97-AF65-F5344CB8AC3E}">
        <p14:creationId xmlns:p14="http://schemas.microsoft.com/office/powerpoint/2010/main" val="167000071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3.jp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4.jp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39674" y="628649"/>
            <a:ext cx="6947127" cy="2025227"/>
          </a:xfrm>
        </p:spPr>
        <p:txBody>
          <a:bodyPr>
            <a:normAutofit/>
          </a:bodyPr>
          <a:lstStyle/>
          <a:p>
            <a:r>
              <a:rPr lang="en-US" sz="5300" dirty="0"/>
              <a:t>The Athenian Triremes</a:t>
            </a:r>
            <a:r>
              <a:rPr lang="en-US" dirty="0"/>
              <a:t>:</a:t>
            </a:r>
            <a:br>
              <a:rPr lang="en-US" dirty="0"/>
            </a:br>
            <a:r>
              <a:rPr lang="en-US" sz="4800" i="1" dirty="0"/>
              <a:t>Democracy and </a:t>
            </a:r>
            <a:r>
              <a:rPr lang="en-US" sz="4800" i="1" dirty="0" smtClean="0"/>
              <a:t>Empire</a:t>
            </a:r>
            <a:endParaRPr lang="en-US" i="1" dirty="0"/>
          </a:p>
        </p:txBody>
      </p:sp>
      <p:sp>
        <p:nvSpPr>
          <p:cNvPr id="3" name="Subtitle 2"/>
          <p:cNvSpPr>
            <a:spLocks noGrp="1"/>
          </p:cNvSpPr>
          <p:nvPr>
            <p:ph type="subTitle" idx="1"/>
          </p:nvPr>
        </p:nvSpPr>
        <p:spPr>
          <a:xfrm>
            <a:off x="2512758" y="2791036"/>
            <a:ext cx="5762563" cy="1364531"/>
          </a:xfrm>
        </p:spPr>
        <p:txBody>
          <a:bodyPr>
            <a:normAutofit/>
          </a:bodyPr>
          <a:lstStyle/>
          <a:p>
            <a:r>
              <a:rPr lang="en-US" i="1" dirty="0" smtClean="0">
                <a:solidFill>
                  <a:srgbClr val="00004D"/>
                </a:solidFill>
              </a:rPr>
              <a:t>“A living sea creature, all muscle and appetite and growth, generated the glistening shell of inspiring art, literature and political ideals</a:t>
            </a:r>
            <a:r>
              <a:rPr lang="mr-IN" i="1" dirty="0" smtClean="0">
                <a:solidFill>
                  <a:srgbClr val="00004D"/>
                </a:solidFill>
              </a:rPr>
              <a:t>…</a:t>
            </a:r>
            <a:r>
              <a:rPr lang="en-US" i="1" dirty="0" smtClean="0">
                <a:solidFill>
                  <a:srgbClr val="00004D"/>
                </a:solidFill>
              </a:rPr>
              <a:t>”and unleashed a monster.</a:t>
            </a:r>
          </a:p>
          <a:p>
            <a:r>
              <a:rPr lang="en-US" i="1" dirty="0" smtClean="0">
                <a:solidFill>
                  <a:srgbClr val="00004D"/>
                </a:solidFill>
              </a:rPr>
              <a:t>LORDS OF THE SEA, </a:t>
            </a:r>
            <a:r>
              <a:rPr lang="en-US" dirty="0" smtClean="0">
                <a:solidFill>
                  <a:srgbClr val="00004D"/>
                </a:solidFill>
              </a:rPr>
              <a:t>John R. Hale</a:t>
            </a:r>
            <a:endParaRPr lang="en-US" dirty="0">
              <a:solidFill>
                <a:srgbClr val="00004D"/>
              </a:solidFill>
            </a:endParaRPr>
          </a:p>
        </p:txBody>
      </p:sp>
      <p:sp>
        <p:nvSpPr>
          <p:cNvPr id="5" name="TextBox 4"/>
          <p:cNvSpPr txBox="1"/>
          <p:nvPr/>
        </p:nvSpPr>
        <p:spPr>
          <a:xfrm>
            <a:off x="2649441" y="4461933"/>
            <a:ext cx="6037360" cy="923330"/>
          </a:xfrm>
          <a:prstGeom prst="rect">
            <a:avLst/>
          </a:prstGeom>
          <a:noFill/>
        </p:spPr>
        <p:txBody>
          <a:bodyPr wrap="square" rtlCol="0">
            <a:spAutoFit/>
          </a:bodyPr>
          <a:lstStyle/>
          <a:p>
            <a:r>
              <a:rPr lang="en-US" dirty="0" smtClean="0"/>
              <a:t>Created by Laurie A. Bisconti, redesigned for IEEE REACH</a:t>
            </a:r>
          </a:p>
          <a:p>
            <a:r>
              <a:rPr lang="en-US" dirty="0" smtClean="0"/>
              <a:t>(Based on a review </a:t>
            </a:r>
            <a:r>
              <a:rPr lang="en-US" i="1" dirty="0" smtClean="0"/>
              <a:t>of LORDS OF THE SEA</a:t>
            </a:r>
            <a:r>
              <a:rPr lang="en-US" dirty="0"/>
              <a:t>, </a:t>
            </a:r>
            <a:r>
              <a:rPr lang="en-US" i="1" dirty="0"/>
              <a:t>The Epic Story of the Athenian Navy and the Birth of </a:t>
            </a:r>
            <a:r>
              <a:rPr lang="en-US" i="1" dirty="0" smtClean="0"/>
              <a:t>Democracy</a:t>
            </a:r>
            <a:r>
              <a:rPr lang="en-US" dirty="0" smtClean="0"/>
              <a:t>, by John R. Hale)</a:t>
            </a:r>
            <a:endParaRPr lang="en-US" dirty="0"/>
          </a:p>
        </p:txBody>
      </p:sp>
    </p:spTree>
    <p:extLst>
      <p:ext uri="{BB962C8B-B14F-4D97-AF65-F5344CB8AC3E}">
        <p14:creationId xmlns:p14="http://schemas.microsoft.com/office/powerpoint/2010/main" val="3804909897"/>
      </p:ext>
    </p:extLst>
  </p:cSld>
  <p:clrMapOvr>
    <a:masterClrMapping/>
  </p:clrMapOvr>
  <mc:AlternateContent xmlns:mc="http://schemas.openxmlformats.org/markup-compatibility/2006" xmlns:p14="http://schemas.microsoft.com/office/powerpoint/2010/main">
    <mc:Choice Requires="p14">
      <p:transition spd="slow" p14:dur="2000" advTm="51062"/>
    </mc:Choice>
    <mc:Fallback xmlns="">
      <p:transition xmlns:p14="http://schemas.microsoft.com/office/powerpoint/2010/main" spd="slow" advTm="5106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52172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rPr>
              <a:t>Triremes</a:t>
            </a:r>
            <a:br>
              <a:rPr lang="en-US" b="1" spc="50" dirty="0" smtClean="0">
                <a:ln w="11430"/>
              </a:rPr>
            </a:br>
            <a:r>
              <a:rPr lang="en-US" sz="3600" b="1" i="1" spc="50" dirty="0" smtClean="0">
                <a:ln w="11430"/>
              </a:rPr>
              <a:t>Empire and Dominance</a:t>
            </a:r>
            <a:endParaRPr lang="en-US" b="1" i="1" spc="50" dirty="0">
              <a:ln w="11430"/>
            </a:endParaRPr>
          </a:p>
        </p:txBody>
      </p:sp>
      <p:sp>
        <p:nvSpPr>
          <p:cNvPr id="3" name="Content Placeholder 2"/>
          <p:cNvSpPr>
            <a:spLocks noGrp="1"/>
          </p:cNvSpPr>
          <p:nvPr>
            <p:ph idx="1"/>
          </p:nvPr>
        </p:nvSpPr>
        <p:spPr>
          <a:xfrm>
            <a:off x="982133" y="1978924"/>
            <a:ext cx="7704667" cy="4026091"/>
          </a:xfrm>
        </p:spPr>
        <p:txBody>
          <a:bodyPr>
            <a:normAutofit/>
          </a:bodyPr>
          <a:lstStyle/>
          <a:p>
            <a:pPr marL="0" indent="0">
              <a:buNone/>
            </a:pPr>
            <a:r>
              <a:rPr lang="en-US" i="1" dirty="0"/>
              <a:t>No doubt all this will be disparaged by people who are politically apathetic. But those who, like us, prefer a life of action will try to imitate us. If they fail to secure what we have secured, they will envy us. All who have taken it upon themselves to rule over others have incurred hatred and unpopularity for a time. If one has a great aim to pursue, his burden of envy must be </a:t>
            </a:r>
            <a:r>
              <a:rPr lang="en-US" i="1" dirty="0" smtClean="0"/>
              <a:t>accepted</a:t>
            </a:r>
            <a:r>
              <a:rPr lang="en-US" i="1" dirty="0"/>
              <a:t>, and it is wise to accept it. Hatred does not last long, but present brilliance will become future glory when it is stored up everlastingly in the memory of </a:t>
            </a:r>
            <a:r>
              <a:rPr lang="en-US" i="1" dirty="0" smtClean="0"/>
              <a:t>mankind. </a:t>
            </a:r>
            <a:r>
              <a:rPr lang="en-US" i="1" dirty="0"/>
              <a:t>– </a:t>
            </a:r>
            <a:r>
              <a:rPr lang="en-US" b="1" dirty="0"/>
              <a:t>Pericles to the </a:t>
            </a:r>
            <a:r>
              <a:rPr lang="en-US" b="1" dirty="0" smtClean="0"/>
              <a:t>Athenians</a:t>
            </a:r>
            <a:endParaRPr lang="en-US" b="1" dirty="0"/>
          </a:p>
        </p:txBody>
      </p:sp>
    </p:spTree>
    <p:extLst>
      <p:ext uri="{BB962C8B-B14F-4D97-AF65-F5344CB8AC3E}">
        <p14:creationId xmlns:p14="http://schemas.microsoft.com/office/powerpoint/2010/main" val="1110642213"/>
      </p:ext>
    </p:extLst>
  </p:cSld>
  <p:clrMapOvr>
    <a:masterClrMapping/>
  </p:clrMapOvr>
  <mc:AlternateContent xmlns:mc="http://schemas.openxmlformats.org/markup-compatibility/2006" xmlns:p14="http://schemas.microsoft.com/office/powerpoint/2010/main">
    <mc:Choice Requires="p14">
      <p:transition spd="slow" p14:dur="2000" advTm="76518"/>
    </mc:Choice>
    <mc:Fallback xmlns="">
      <p:transition xmlns:p14="http://schemas.microsoft.com/office/powerpoint/2010/main" spd="slow" advTm="7651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LORDS OF THE SEA</a:t>
            </a:r>
            <a:endParaRPr lang="en-US" b="1" i="1" dirty="0"/>
          </a:p>
        </p:txBody>
      </p:sp>
      <p:sp>
        <p:nvSpPr>
          <p:cNvPr id="3" name="Content Placeholder 2"/>
          <p:cNvSpPr>
            <a:spLocks noGrp="1"/>
          </p:cNvSpPr>
          <p:nvPr>
            <p:ph idx="1"/>
          </p:nvPr>
        </p:nvSpPr>
        <p:spPr>
          <a:xfrm>
            <a:off x="982132" y="2164080"/>
            <a:ext cx="7704667" cy="3332816"/>
          </a:xfrm>
        </p:spPr>
        <p:txBody>
          <a:bodyPr>
            <a:normAutofit fontScale="92500" lnSpcReduction="10000"/>
          </a:bodyPr>
          <a:lstStyle/>
          <a:p>
            <a:r>
              <a:rPr lang="en-US" sz="3600" dirty="0" smtClean="0"/>
              <a:t>With the powerful navy, Athens became a maritime empire</a:t>
            </a:r>
          </a:p>
          <a:p>
            <a:r>
              <a:rPr lang="en-US" sz="3600" dirty="0" smtClean="0"/>
              <a:t>establishing colonies and garrisons across the Aegean and Asia Minor.</a:t>
            </a:r>
          </a:p>
          <a:p>
            <a:r>
              <a:rPr lang="en-US" sz="3600" dirty="0" smtClean="0"/>
              <a:t>Big Olive: center of trade, dominated the Mediterranean Sea</a:t>
            </a:r>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medicinal plant and dietary </a:t>
            </a:r>
          </a:p>
        </p:txBody>
      </p:sp>
    </p:spTree>
    <p:custDataLst>
      <p:tags r:id="rId1"/>
    </p:custDataLst>
    <p:extLst>
      <p:ext uri="{BB962C8B-B14F-4D97-AF65-F5344CB8AC3E}">
        <p14:creationId xmlns:p14="http://schemas.microsoft.com/office/powerpoint/2010/main" val="1428983394"/>
      </p:ext>
    </p:extLst>
  </p:cSld>
  <p:clrMapOvr>
    <a:masterClrMapping/>
  </p:clrMapOvr>
  <mc:AlternateContent xmlns:mc="http://schemas.openxmlformats.org/markup-compatibility/2006" xmlns:p14="http://schemas.microsoft.com/office/powerpoint/2010/main">
    <mc:Choice Requires="p14">
      <p:transition spd="slow" p14:dur="2000" advTm="67509"/>
    </mc:Choice>
    <mc:Fallback xmlns="">
      <p:transition xmlns:p14="http://schemas.microsoft.com/office/powerpoint/2010/main" spd="slow" advTm="675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03109"/>
          </a:xfrm>
        </p:spPr>
        <p:txBody>
          <a:bodyPr>
            <a:normAutofit/>
          </a:bodyPr>
          <a:lstStyle/>
          <a:p>
            <a:r>
              <a:rPr lang="en-US" dirty="0" smtClean="0"/>
              <a:t>Ramming for Compliance</a:t>
            </a:r>
            <a:endParaRPr lang="en-US" dirty="0"/>
          </a:p>
        </p:txBody>
      </p:sp>
      <p:sp>
        <p:nvSpPr>
          <p:cNvPr id="7" name="Content Placeholder 6"/>
          <p:cNvSpPr>
            <a:spLocks noGrp="1"/>
          </p:cNvSpPr>
          <p:nvPr>
            <p:ph idx="1"/>
          </p:nvPr>
        </p:nvSpPr>
        <p:spPr>
          <a:xfrm>
            <a:off x="982133" y="1552945"/>
            <a:ext cx="7704667" cy="5179324"/>
          </a:xfrm>
        </p:spPr>
        <p:txBody>
          <a:bodyPr>
            <a:noAutofit/>
          </a:bodyPr>
          <a:lstStyle/>
          <a:p>
            <a:r>
              <a:rPr lang="en-US" sz="2800" dirty="0"/>
              <a:t>Imperialistic (empire) power abroad </a:t>
            </a:r>
          </a:p>
          <a:p>
            <a:pPr lvl="1"/>
            <a:r>
              <a:rPr lang="en-US" sz="2400" dirty="0"/>
              <a:t>As part of the Delian League, allies had to pay tribute (money)</a:t>
            </a:r>
          </a:p>
          <a:p>
            <a:pPr lvl="2"/>
            <a:r>
              <a:rPr lang="en-US" sz="2000" dirty="0"/>
              <a:t>As the Persians were </a:t>
            </a:r>
            <a:r>
              <a:rPr lang="en-US" sz="2000" dirty="0" smtClean="0"/>
              <a:t>retreating, </a:t>
            </a:r>
            <a:r>
              <a:rPr lang="en-US" sz="2000" dirty="0"/>
              <a:t>Pericles </a:t>
            </a:r>
            <a:r>
              <a:rPr lang="en-US" sz="2000" dirty="0" smtClean="0"/>
              <a:t>held league </a:t>
            </a:r>
            <a:r>
              <a:rPr lang="en-US" sz="2000" dirty="0"/>
              <a:t>by </a:t>
            </a:r>
            <a:r>
              <a:rPr lang="en-US" sz="2000" dirty="0" smtClean="0"/>
              <a:t>force</a:t>
            </a:r>
          </a:p>
          <a:p>
            <a:pPr lvl="2"/>
            <a:r>
              <a:rPr lang="en-US" sz="2000" dirty="0"/>
              <a:t>S</a:t>
            </a:r>
            <a:r>
              <a:rPr lang="en-US" sz="2000" dirty="0" smtClean="0"/>
              <a:t>till </a:t>
            </a:r>
            <a:r>
              <a:rPr lang="en-US" sz="2000" dirty="0"/>
              <a:t>collecting money and not allowing members to </a:t>
            </a:r>
            <a:r>
              <a:rPr lang="en-US" sz="2000" dirty="0" smtClean="0"/>
              <a:t>leave</a:t>
            </a:r>
            <a:endParaRPr lang="en-US" sz="2000" dirty="0"/>
          </a:p>
          <a:p>
            <a:pPr lvl="3"/>
            <a:r>
              <a:rPr lang="en-US" sz="1800" dirty="0"/>
              <a:t>League </a:t>
            </a:r>
            <a:r>
              <a:rPr lang="en-US" sz="1800" dirty="0" smtClean="0"/>
              <a:t>paying </a:t>
            </a:r>
            <a:r>
              <a:rPr lang="en-US" sz="1800" dirty="0"/>
              <a:t>for protection </a:t>
            </a:r>
            <a:r>
              <a:rPr lang="en-US" sz="1800" dirty="0" smtClean="0"/>
              <a:t>but </a:t>
            </a:r>
            <a:r>
              <a:rPr lang="en-US" sz="1800" dirty="0"/>
              <a:t>no </a:t>
            </a:r>
            <a:r>
              <a:rPr lang="en-US" sz="1800" dirty="0" smtClean="0"/>
              <a:t>more Persian threat</a:t>
            </a:r>
            <a:endParaRPr lang="en-US" sz="1800" dirty="0"/>
          </a:p>
          <a:p>
            <a:pPr lvl="2"/>
            <a:r>
              <a:rPr lang="en-US" sz="2000" dirty="0"/>
              <a:t>This money </a:t>
            </a:r>
            <a:r>
              <a:rPr lang="en-US" sz="2000" dirty="0" smtClean="0"/>
              <a:t>was funding </a:t>
            </a:r>
            <a:r>
              <a:rPr lang="en-US" sz="2000" dirty="0"/>
              <a:t>the the Golden </a:t>
            </a:r>
            <a:r>
              <a:rPr lang="en-US" sz="2000" dirty="0" smtClean="0"/>
              <a:t>Age in Athens</a:t>
            </a:r>
            <a:endParaRPr lang="en-US" sz="2000" dirty="0"/>
          </a:p>
          <a:p>
            <a:pPr lvl="1"/>
            <a:r>
              <a:rPr lang="en-US" sz="2400" dirty="0"/>
              <a:t>The cost of keeping up the navy during peace and war was paid for by tribute of the Allies</a:t>
            </a:r>
          </a:p>
          <a:p>
            <a:pPr lvl="2"/>
            <a:r>
              <a:rPr lang="en-US" sz="2000" dirty="0"/>
              <a:t>Allies no longer had an independent political </a:t>
            </a:r>
            <a:r>
              <a:rPr lang="en-US" sz="2000" dirty="0" smtClean="0"/>
              <a:t>identity</a:t>
            </a:r>
          </a:p>
          <a:p>
            <a:pPr lvl="3"/>
            <a:r>
              <a:rPr lang="en-US" dirty="0"/>
              <a:t>A</a:t>
            </a:r>
            <a:r>
              <a:rPr lang="en-US" dirty="0" smtClean="0"/>
              <a:t>bsorbed </a:t>
            </a:r>
            <a:r>
              <a:rPr lang="en-US" dirty="0"/>
              <a:t>into the Athenian Empire</a:t>
            </a:r>
          </a:p>
          <a:p>
            <a:endParaRPr lang="en-US" sz="2800" dirty="0"/>
          </a:p>
        </p:txBody>
      </p:sp>
    </p:spTree>
    <p:custDataLst>
      <p:tags r:id="rId1"/>
    </p:custDataLst>
    <p:extLst>
      <p:ext uri="{BB962C8B-B14F-4D97-AF65-F5344CB8AC3E}">
        <p14:creationId xmlns:p14="http://schemas.microsoft.com/office/powerpoint/2010/main" val="1907346400"/>
      </p:ext>
    </p:extLst>
  </p:cSld>
  <p:clrMapOvr>
    <a:masterClrMapping/>
  </p:clrMapOvr>
  <mc:AlternateContent xmlns:mc="http://schemas.openxmlformats.org/markup-compatibility/2006" xmlns:p14="http://schemas.microsoft.com/office/powerpoint/2010/main">
    <mc:Choice Requires="p14">
      <p:transition spd="slow" p14:dur="2000" advTm="136716"/>
    </mc:Choice>
    <mc:Fallback xmlns="">
      <p:transition xmlns:p14="http://schemas.microsoft.com/office/powerpoint/2010/main" spd="slow" advTm="136716"/>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Trireme Paradox </a:t>
            </a:r>
            <a:br>
              <a:rPr lang="en-US" dirty="0" smtClean="0"/>
            </a:br>
            <a:r>
              <a:rPr lang="en-US" sz="3600" i="1" dirty="0" smtClean="0"/>
              <a:t>Conclusions</a:t>
            </a:r>
            <a:endParaRPr lang="en-US" i="1" dirty="0"/>
          </a:p>
        </p:txBody>
      </p:sp>
      <p:sp>
        <p:nvSpPr>
          <p:cNvPr id="3" name="Content Placeholder 2"/>
          <p:cNvSpPr>
            <a:spLocks noGrp="1"/>
          </p:cNvSpPr>
          <p:nvPr>
            <p:ph idx="1"/>
          </p:nvPr>
        </p:nvSpPr>
        <p:spPr>
          <a:xfrm>
            <a:off x="982133" y="2279177"/>
            <a:ext cx="7704667" cy="3971498"/>
          </a:xfrm>
        </p:spPr>
        <p:txBody>
          <a:bodyPr>
            <a:normAutofit/>
          </a:bodyPr>
          <a:lstStyle/>
          <a:p>
            <a:r>
              <a:rPr lang="en-US" dirty="0" smtClean="0"/>
              <a:t>How was the creation of the trireme a “game changer” for Athens?</a:t>
            </a:r>
          </a:p>
          <a:p>
            <a:endParaRPr lang="en-US" dirty="0" smtClean="0"/>
          </a:p>
          <a:p>
            <a:r>
              <a:rPr lang="en-US" dirty="0" smtClean="0"/>
              <a:t>What is a paradox of the trireme and its influence on Athenian history?</a:t>
            </a:r>
          </a:p>
          <a:p>
            <a:endParaRPr lang="en-US" dirty="0" smtClean="0"/>
          </a:p>
          <a:p>
            <a:r>
              <a:rPr lang="en-US" dirty="0" smtClean="0"/>
              <a:t>What important themes does the trireme reveal about history?</a:t>
            </a:r>
            <a:endParaRPr lang="en-US" dirty="0"/>
          </a:p>
        </p:txBody>
      </p:sp>
    </p:spTree>
    <p:extLst>
      <p:ext uri="{BB962C8B-B14F-4D97-AF65-F5344CB8AC3E}">
        <p14:creationId xmlns:p14="http://schemas.microsoft.com/office/powerpoint/2010/main" val="2699530797"/>
      </p:ext>
    </p:extLst>
  </p:cSld>
  <p:clrMapOvr>
    <a:masterClrMapping/>
  </p:clrMapOvr>
  <mc:AlternateContent xmlns:mc="http://schemas.openxmlformats.org/markup-compatibility/2006" xmlns:p14="http://schemas.microsoft.com/office/powerpoint/2010/main">
    <mc:Choice Requires="p14">
      <p:transition spd="slow" p14:dur="2000" advTm="55249"/>
    </mc:Choice>
    <mc:Fallback xmlns="">
      <p:transition xmlns:p14="http://schemas.microsoft.com/office/powerpoint/2010/main" spd="slow" advTm="5524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How did the triremes promote democracy and empire in Athens</a:t>
            </a:r>
            <a:r>
              <a:rPr lang="en-US" i="1" dirty="0" smtClean="0"/>
              <a:t>?</a:t>
            </a:r>
            <a:endParaRPr lang="en-US" i="1" dirty="0"/>
          </a:p>
        </p:txBody>
      </p:sp>
      <p:sp>
        <p:nvSpPr>
          <p:cNvPr id="8" name="Content Placeholder 7"/>
          <p:cNvSpPr>
            <a:spLocks noGrp="1"/>
          </p:cNvSpPr>
          <p:nvPr>
            <p:ph idx="1"/>
          </p:nvPr>
        </p:nvSpPr>
        <p:spPr>
          <a:xfrm>
            <a:off x="1774209" y="2438401"/>
            <a:ext cx="6912591" cy="3332816"/>
          </a:xfrm>
        </p:spPr>
        <p:txBody>
          <a:bodyPr>
            <a:normAutofit/>
          </a:bodyPr>
          <a:lstStyle/>
          <a:p>
            <a:r>
              <a:rPr lang="en-US" sz="3600" dirty="0" smtClean="0"/>
              <a:t>Pericles</a:t>
            </a:r>
          </a:p>
          <a:p>
            <a:r>
              <a:rPr lang="en-US" sz="3600" dirty="0"/>
              <a:t>Delian </a:t>
            </a:r>
            <a:r>
              <a:rPr lang="en-US" sz="3600" dirty="0" smtClean="0"/>
              <a:t>League</a:t>
            </a:r>
          </a:p>
          <a:p>
            <a:r>
              <a:rPr lang="en-US" sz="3600" dirty="0"/>
              <a:t>Golden </a:t>
            </a:r>
            <a:r>
              <a:rPr lang="en-US" sz="3600" dirty="0" smtClean="0"/>
              <a:t>Age</a:t>
            </a:r>
            <a:endParaRPr lang="en-US" sz="3600" dirty="0"/>
          </a:p>
        </p:txBody>
      </p:sp>
    </p:spTree>
    <p:extLst>
      <p:ext uri="{BB962C8B-B14F-4D97-AF65-F5344CB8AC3E}">
        <p14:creationId xmlns:p14="http://schemas.microsoft.com/office/powerpoint/2010/main" val="3432275479"/>
      </p:ext>
    </p:extLst>
  </p:cSld>
  <p:clrMapOvr>
    <a:masterClrMapping/>
  </p:clrMapOvr>
  <mc:AlternateContent xmlns:mc="http://schemas.openxmlformats.org/markup-compatibility/2006" xmlns:p14="http://schemas.microsoft.com/office/powerpoint/2010/main">
    <mc:Choice Requires="p14">
      <p:transition spd="slow" p14:dur="2000" advTm="36739"/>
    </mc:Choice>
    <mc:Fallback xmlns="">
      <p:transition xmlns:p14="http://schemas.microsoft.com/office/powerpoint/2010/main" spd="slow" advTm="3673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424" y="468631"/>
            <a:ext cx="5896339" cy="1981200"/>
          </a:xfrm>
        </p:spPr>
        <p:txBody>
          <a:bodyPr/>
          <a:lstStyle/>
          <a:p>
            <a:r>
              <a:rPr lang="en-US" dirty="0" smtClean="0"/>
              <a:t>Athens = </a:t>
            </a:r>
            <a:r>
              <a:rPr lang="en-US" i="1" dirty="0" smtClean="0"/>
              <a:t>Thalassocracy</a:t>
            </a:r>
            <a:endParaRPr lang="en-US" i="1" dirty="0"/>
          </a:p>
        </p:txBody>
      </p:sp>
      <p:sp>
        <p:nvSpPr>
          <p:cNvPr id="3" name="Content Placeholder 2"/>
          <p:cNvSpPr>
            <a:spLocks noGrp="1"/>
          </p:cNvSpPr>
          <p:nvPr>
            <p:ph idx="1"/>
          </p:nvPr>
        </p:nvSpPr>
        <p:spPr>
          <a:xfrm>
            <a:off x="982133" y="2016969"/>
            <a:ext cx="8011742" cy="4053385"/>
          </a:xfrm>
        </p:spPr>
        <p:txBody>
          <a:bodyPr>
            <a:normAutofit/>
          </a:bodyPr>
          <a:lstStyle/>
          <a:p>
            <a:r>
              <a:rPr lang="en-US" dirty="0" smtClean="0"/>
              <a:t>A society wedded to the sea</a:t>
            </a:r>
          </a:p>
          <a:p>
            <a:r>
              <a:rPr lang="en-US" dirty="0" smtClean="0"/>
              <a:t>150 years their city-state strongest navy on earth</a:t>
            </a:r>
          </a:p>
          <a:p>
            <a:r>
              <a:rPr lang="en-US" dirty="0" smtClean="0"/>
              <a:t>Themistocles</a:t>
            </a:r>
          </a:p>
          <a:p>
            <a:pPr lvl="1"/>
            <a:r>
              <a:rPr lang="en-US" dirty="0"/>
              <a:t>V</a:t>
            </a:r>
            <a:r>
              <a:rPr lang="en-US" dirty="0" smtClean="0"/>
              <a:t>isionary behind the navy</a:t>
            </a:r>
          </a:p>
          <a:p>
            <a:pPr lvl="1"/>
            <a:r>
              <a:rPr lang="en-US" dirty="0" smtClean="0"/>
              <a:t>Knew the Persians would seek revenge</a:t>
            </a:r>
          </a:p>
          <a:p>
            <a:r>
              <a:rPr lang="en-US" dirty="0" smtClean="0"/>
              <a:t>“The beat of the oars was the heart beat of Athens in the city’s Golden </a:t>
            </a:r>
            <a:r>
              <a:rPr lang="en-US" dirty="0"/>
              <a:t>A</a:t>
            </a:r>
            <a:r>
              <a:rPr lang="en-US" dirty="0" smtClean="0"/>
              <a:t>ge”  </a:t>
            </a:r>
            <a:r>
              <a:rPr lang="en-US" i="1" dirty="0" smtClean="0"/>
              <a:t>LORDS OF THE SEAS</a:t>
            </a:r>
            <a:r>
              <a:rPr lang="en-US" dirty="0" smtClean="0"/>
              <a:t>, John R. Hale</a:t>
            </a:r>
            <a:endParaRPr lang="en-US" dirty="0"/>
          </a:p>
        </p:txBody>
      </p:sp>
      <p:pic>
        <p:nvPicPr>
          <p:cNvPr id="4" name="Picture 3" descr="aThemistocl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4494" y="125731"/>
            <a:ext cx="2230886" cy="2838280"/>
          </a:xfrm>
          <a:prstGeom prst="rect">
            <a:avLst/>
          </a:prstGeom>
        </p:spPr>
      </p:pic>
    </p:spTree>
    <p:custDataLst>
      <p:tags r:id="rId1"/>
    </p:custDataLst>
    <p:extLst>
      <p:ext uri="{BB962C8B-B14F-4D97-AF65-F5344CB8AC3E}">
        <p14:creationId xmlns:p14="http://schemas.microsoft.com/office/powerpoint/2010/main" val="1969728522"/>
      </p:ext>
    </p:extLst>
  </p:cSld>
  <p:clrMapOvr>
    <a:masterClrMapping/>
  </p:clrMapOvr>
  <mc:AlternateContent xmlns:mc="http://schemas.openxmlformats.org/markup-compatibility/2006" xmlns:p14="http://schemas.microsoft.com/office/powerpoint/2010/main">
    <mc:Choice Requires="p14">
      <p:transition spd="slow" p14:dur="2000" advTm="143993"/>
    </mc:Choice>
    <mc:Fallback xmlns="">
      <p:transition xmlns:p14="http://schemas.microsoft.com/office/powerpoint/2010/main" spd="slow" advTm="1439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3" y="228599"/>
            <a:ext cx="7704667" cy="1249681"/>
          </a:xfrm>
        </p:spPr>
        <p:txBody>
          <a:bodyPr/>
          <a:lstStyle/>
          <a:p>
            <a:r>
              <a:rPr lang="en-US" dirty="0" smtClean="0"/>
              <a:t>The Wooden Wall</a:t>
            </a:r>
            <a:endParaRPr lang="en-US" dirty="0"/>
          </a:p>
        </p:txBody>
      </p:sp>
      <p:sp>
        <p:nvSpPr>
          <p:cNvPr id="3" name="Content Placeholder 2"/>
          <p:cNvSpPr>
            <a:spLocks noGrp="1"/>
          </p:cNvSpPr>
          <p:nvPr>
            <p:ph idx="1"/>
          </p:nvPr>
        </p:nvSpPr>
        <p:spPr>
          <a:xfrm>
            <a:off x="1130723" y="1729684"/>
            <a:ext cx="7704667" cy="3998794"/>
          </a:xfrm>
        </p:spPr>
        <p:txBody>
          <a:bodyPr>
            <a:noAutofit/>
          </a:bodyPr>
          <a:lstStyle/>
          <a:p>
            <a:pPr marL="0" indent="0">
              <a:buNone/>
            </a:pPr>
            <a:r>
              <a:rPr lang="en-US" sz="1600" dirty="0" smtClean="0"/>
              <a:t>“</a:t>
            </a:r>
            <a:r>
              <a:rPr lang="en-US" sz="1600" i="1" dirty="0" smtClean="0"/>
              <a:t>Athena cannot appease Olympian Zeus</a:t>
            </a:r>
          </a:p>
          <a:p>
            <a:pPr marL="0" indent="0">
              <a:buNone/>
            </a:pPr>
            <a:r>
              <a:rPr lang="en-US" sz="1600" i="1" dirty="0" smtClean="0"/>
              <a:t>With her pleading words and shrewd metis,</a:t>
            </a:r>
          </a:p>
          <a:p>
            <a:pPr marL="0" indent="0">
              <a:buNone/>
            </a:pPr>
            <a:r>
              <a:rPr lang="en-US" sz="1600" i="1" dirty="0" smtClean="0"/>
              <a:t>Yet I speak this work, firm as adamant.</a:t>
            </a:r>
          </a:p>
          <a:p>
            <a:pPr marL="0" indent="0">
              <a:buNone/>
            </a:pPr>
            <a:r>
              <a:rPr lang="en-US" sz="1600" i="1" dirty="0" smtClean="0"/>
              <a:t>Though all else within Attica’s border shall be taken</a:t>
            </a:r>
          </a:p>
          <a:p>
            <a:pPr marL="0" indent="0">
              <a:buNone/>
            </a:pPr>
            <a:r>
              <a:rPr lang="en-US" sz="1600" i="1" dirty="0" smtClean="0"/>
              <a:t>Even the secret place on divine Kithairon,</a:t>
            </a:r>
          </a:p>
          <a:p>
            <a:pPr marL="0" indent="0">
              <a:buNone/>
            </a:pPr>
            <a:r>
              <a:rPr lang="en-US" sz="1600" i="1" dirty="0" smtClean="0"/>
              <a:t>Far-sighted Zeus will grant Athena a wooden wall.</a:t>
            </a:r>
          </a:p>
          <a:p>
            <a:pPr marL="0" indent="0">
              <a:buNone/>
            </a:pPr>
            <a:r>
              <a:rPr lang="en-US" sz="1600" i="1" dirty="0" smtClean="0"/>
              <a:t>It alone shall come through uncaptured; good fortune for you  and your children.</a:t>
            </a:r>
          </a:p>
          <a:p>
            <a:pPr marL="0" indent="0">
              <a:buNone/>
            </a:pPr>
            <a:r>
              <a:rPr lang="en-US" sz="1600" i="1" dirty="0" smtClean="0"/>
              <a:t>But not wait for the host of foot and horse coming overland!</a:t>
            </a:r>
          </a:p>
          <a:p>
            <a:pPr marL="0" indent="0">
              <a:buNone/>
            </a:pPr>
            <a:r>
              <a:rPr lang="en-US" sz="1600" i="1" dirty="0" smtClean="0"/>
              <a:t>Do not remain still! Turn your back and retreat.</a:t>
            </a:r>
          </a:p>
          <a:p>
            <a:pPr marL="0" indent="0">
              <a:buNone/>
            </a:pPr>
            <a:r>
              <a:rPr lang="en-US" sz="1600" i="1" dirty="0" smtClean="0"/>
              <a:t>Someday you will yet oppose them.</a:t>
            </a:r>
          </a:p>
          <a:p>
            <a:pPr marL="0" indent="0">
              <a:buNone/>
            </a:pPr>
            <a:r>
              <a:rPr lang="en-US" sz="1600" i="1" dirty="0" smtClean="0"/>
              <a:t>Divine Salamis, you will destroy many women’s children</a:t>
            </a:r>
          </a:p>
          <a:p>
            <a:pPr marL="0" indent="0">
              <a:buNone/>
            </a:pPr>
            <a:r>
              <a:rPr lang="en-US" sz="1600" i="1" dirty="0" smtClean="0"/>
              <a:t>When Demeter is scattered or gathered in” </a:t>
            </a:r>
          </a:p>
          <a:p>
            <a:pPr marL="0" indent="0">
              <a:buNone/>
            </a:pPr>
            <a:r>
              <a:rPr lang="en-US" sz="1600" i="1" dirty="0"/>
              <a:t>	</a:t>
            </a:r>
            <a:r>
              <a:rPr lang="en-US" sz="1600" i="1" dirty="0" smtClean="0"/>
              <a:t>			(Oracle, from LORDS OF  THE SEA, Hale, pg. 36)</a:t>
            </a:r>
          </a:p>
        </p:txBody>
      </p:sp>
    </p:spTree>
    <p:custDataLst>
      <p:tags r:id="rId1"/>
    </p:custDataLst>
    <p:extLst>
      <p:ext uri="{BB962C8B-B14F-4D97-AF65-F5344CB8AC3E}">
        <p14:creationId xmlns:p14="http://schemas.microsoft.com/office/powerpoint/2010/main" val="1466635465"/>
      </p:ext>
    </p:extLst>
  </p:cSld>
  <p:clrMapOvr>
    <a:masterClrMapping/>
  </p:clrMapOvr>
  <mc:AlternateContent xmlns:mc="http://schemas.openxmlformats.org/markup-compatibility/2006" xmlns:p14="http://schemas.microsoft.com/office/powerpoint/2010/main">
    <mc:Choice Requires="p14">
      <p:transition spd="slow" p14:dur="2000" advTm="290935"/>
    </mc:Choice>
    <mc:Fallback xmlns="">
      <p:transition xmlns:p14="http://schemas.microsoft.com/office/powerpoint/2010/main" spd="slow" advTm="2909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3" end="3"/>
                                            </p:txEl>
                                          </p:spTgt>
                                        </p:tgtEl>
                                        <p:attrNameLst>
                                          <p:attrName>style.color</p:attrName>
                                        </p:attrNameLst>
                                      </p:cBhvr>
                                      <p:to>
                                        <p:clrVal>
                                          <a:srgbClr val="FF2532"/>
                                        </p:clrVal>
                                      </p:to>
                                    </p:set>
                                    <p:set>
                                      <p:cBhvr>
                                        <p:cTn id="7" dur="500" fill="hold"/>
                                        <p:tgtEl>
                                          <p:spTgt spid="3">
                                            <p:txEl>
                                              <p:pRg st="3" end="3"/>
                                            </p:txEl>
                                          </p:spTgt>
                                        </p:tgtEl>
                                        <p:attrNameLst>
                                          <p:attrName>fillcolor</p:attrName>
                                        </p:attrNameLst>
                                      </p:cBhvr>
                                      <p:to>
                                        <p:clrVal>
                                          <a:srgbClr val="FF2532"/>
                                        </p:clrVal>
                                      </p:to>
                                    </p:set>
                                    <p:set>
                                      <p:cBhvr>
                                        <p:cTn id="8" dur="500" fill="hold"/>
                                        <p:tgtEl>
                                          <p:spTgt spid="3">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3">
                                            <p:txEl>
                                              <p:pRg st="5" end="5"/>
                                            </p:txEl>
                                          </p:spTgt>
                                        </p:tgtEl>
                                        <p:attrNameLst>
                                          <p:attrName>style.color</p:attrName>
                                        </p:attrNameLst>
                                      </p:cBhvr>
                                      <p:to>
                                        <p:clrVal>
                                          <a:srgbClr val="FF2532"/>
                                        </p:clrVal>
                                      </p:to>
                                    </p:set>
                                    <p:set>
                                      <p:cBhvr>
                                        <p:cTn id="13" dur="500" fill="hold"/>
                                        <p:tgtEl>
                                          <p:spTgt spid="3">
                                            <p:txEl>
                                              <p:pRg st="5" end="5"/>
                                            </p:txEl>
                                          </p:spTgt>
                                        </p:tgtEl>
                                        <p:attrNameLst>
                                          <p:attrName>fillcolor</p:attrName>
                                        </p:attrNameLst>
                                      </p:cBhvr>
                                      <p:to>
                                        <p:clrVal>
                                          <a:srgbClr val="FF2532"/>
                                        </p:clrVal>
                                      </p:to>
                                    </p:set>
                                    <p:set>
                                      <p:cBhvr>
                                        <p:cTn id="14" dur="500" fill="hold"/>
                                        <p:tgtEl>
                                          <p:spTgt spid="3">
                                            <p:txEl>
                                              <p:pRg st="5" end="5"/>
                                            </p:txEl>
                                          </p:spTgt>
                                        </p:tgtEl>
                                        <p:attrNameLst>
                                          <p:attrName>fill.type</p:attrName>
                                        </p:attrNameLst>
                                      </p:cBhvr>
                                      <p:to>
                                        <p:strVal val="solid"/>
                                      </p:to>
                                    </p:set>
                                  </p:childTnLst>
                                </p:cTn>
                              </p:par>
                              <p:par>
                                <p:cTn id="15" presetID="16" presetClass="emph" presetSubtype="0" fill="hold" nodeType="withEffect">
                                  <p:stCondLst>
                                    <p:cond delay="0"/>
                                  </p:stCondLst>
                                  <p:iterate type="lt">
                                    <p:tmPct val="4000"/>
                                  </p:iterate>
                                  <p:childTnLst>
                                    <p:set>
                                      <p:cBhvr override="childStyle">
                                        <p:cTn id="16" dur="500" fill="hold"/>
                                        <p:tgtEl>
                                          <p:spTgt spid="3">
                                            <p:txEl>
                                              <p:pRg st="6" end="6"/>
                                            </p:txEl>
                                          </p:spTgt>
                                        </p:tgtEl>
                                        <p:attrNameLst>
                                          <p:attrName>style.color</p:attrName>
                                        </p:attrNameLst>
                                      </p:cBhvr>
                                      <p:to>
                                        <p:clrVal>
                                          <a:srgbClr val="FF2532"/>
                                        </p:clrVal>
                                      </p:to>
                                    </p:set>
                                    <p:set>
                                      <p:cBhvr>
                                        <p:cTn id="17" dur="500" fill="hold"/>
                                        <p:tgtEl>
                                          <p:spTgt spid="3">
                                            <p:txEl>
                                              <p:pRg st="6" end="6"/>
                                            </p:txEl>
                                          </p:spTgt>
                                        </p:tgtEl>
                                        <p:attrNameLst>
                                          <p:attrName>fillcolor</p:attrName>
                                        </p:attrNameLst>
                                      </p:cBhvr>
                                      <p:to>
                                        <p:clrVal>
                                          <a:srgbClr val="FF2532"/>
                                        </p:clrVal>
                                      </p:to>
                                    </p:set>
                                    <p:set>
                                      <p:cBhvr>
                                        <p:cTn id="18" dur="500" fill="hold"/>
                                        <p:tgtEl>
                                          <p:spTgt spid="3">
                                            <p:txEl>
                                              <p:pRg st="6" end="6"/>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16" presetClass="emph" presetSubtype="0" fill="hold" nodeType="clickEffect">
                                  <p:stCondLst>
                                    <p:cond delay="0"/>
                                  </p:stCondLst>
                                  <p:iterate type="lt">
                                    <p:tmPct val="4000"/>
                                  </p:iterate>
                                  <p:childTnLst>
                                    <p:set>
                                      <p:cBhvr override="childStyle">
                                        <p:cTn id="22" dur="500" fill="hold"/>
                                        <p:tgtEl>
                                          <p:spTgt spid="3">
                                            <p:txEl>
                                              <p:pRg st="7" end="7"/>
                                            </p:txEl>
                                          </p:spTgt>
                                        </p:tgtEl>
                                        <p:attrNameLst>
                                          <p:attrName>style.color</p:attrName>
                                        </p:attrNameLst>
                                      </p:cBhvr>
                                      <p:to>
                                        <p:clrVal>
                                          <a:srgbClr val="FF2532"/>
                                        </p:clrVal>
                                      </p:to>
                                    </p:set>
                                    <p:set>
                                      <p:cBhvr>
                                        <p:cTn id="23" dur="500" fill="hold"/>
                                        <p:tgtEl>
                                          <p:spTgt spid="3">
                                            <p:txEl>
                                              <p:pRg st="7" end="7"/>
                                            </p:txEl>
                                          </p:spTgt>
                                        </p:tgtEl>
                                        <p:attrNameLst>
                                          <p:attrName>fillcolor</p:attrName>
                                        </p:attrNameLst>
                                      </p:cBhvr>
                                      <p:to>
                                        <p:clrVal>
                                          <a:srgbClr val="FF2532"/>
                                        </p:clrVal>
                                      </p:to>
                                    </p:set>
                                    <p:set>
                                      <p:cBhvr>
                                        <p:cTn id="24" dur="500" fill="hold"/>
                                        <p:tgtEl>
                                          <p:spTgt spid="3">
                                            <p:txEl>
                                              <p:pRg st="7" end="7"/>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3">
                                            <p:txEl>
                                              <p:pRg st="8" end="8"/>
                                            </p:txEl>
                                          </p:spTgt>
                                        </p:tgtEl>
                                        <p:attrNameLst>
                                          <p:attrName>style.color</p:attrName>
                                        </p:attrNameLst>
                                      </p:cBhvr>
                                      <p:to>
                                        <p:clrVal>
                                          <a:srgbClr val="FF2532"/>
                                        </p:clrVal>
                                      </p:to>
                                    </p:set>
                                    <p:set>
                                      <p:cBhvr>
                                        <p:cTn id="27" dur="500" fill="hold"/>
                                        <p:tgtEl>
                                          <p:spTgt spid="3">
                                            <p:txEl>
                                              <p:pRg st="8" end="8"/>
                                            </p:txEl>
                                          </p:spTgt>
                                        </p:tgtEl>
                                        <p:attrNameLst>
                                          <p:attrName>fillcolor</p:attrName>
                                        </p:attrNameLst>
                                      </p:cBhvr>
                                      <p:to>
                                        <p:clrVal>
                                          <a:srgbClr val="FF2532"/>
                                        </p:clrVal>
                                      </p:to>
                                    </p:set>
                                    <p:set>
                                      <p:cBhvr>
                                        <p:cTn id="28" dur="500" fill="hold"/>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Triremes</a:t>
            </a:r>
            <a:br>
              <a:rPr lang="en-US" dirty="0" smtClean="0"/>
            </a:br>
            <a:r>
              <a:rPr lang="en-US" sz="3600" i="1" dirty="0" smtClean="0"/>
              <a:t>Rowing to Democracy</a:t>
            </a:r>
            <a:endParaRPr lang="en-US" i="1" dirty="0"/>
          </a:p>
        </p:txBody>
      </p:sp>
      <p:sp>
        <p:nvSpPr>
          <p:cNvPr id="3" name="Content Placeholder 2"/>
          <p:cNvSpPr>
            <a:spLocks noGrp="1"/>
          </p:cNvSpPr>
          <p:nvPr>
            <p:ph idx="1"/>
          </p:nvPr>
        </p:nvSpPr>
        <p:spPr>
          <a:xfrm>
            <a:off x="982132" y="2198370"/>
            <a:ext cx="7704667" cy="3332816"/>
          </a:xfrm>
          <a:noFill/>
        </p:spPr>
        <p:txBody>
          <a:bodyPr>
            <a:normAutofit/>
          </a:bodyPr>
          <a:lstStyle/>
          <a:p>
            <a:r>
              <a:rPr lang="en-US" i="1" dirty="0" smtClean="0"/>
              <a:t>Our constitution is called a democracy because power is not in the hands of the minority but of the whole people. When it is a question of settling private disputes, everyone is equal before the law; when it is a question of putting one person before another in positions of responsibility, what counts is not membership of a particular class, but the actual ability that man possesses </a:t>
            </a:r>
            <a:r>
              <a:rPr lang="en-US" dirty="0" smtClean="0"/>
              <a:t>-Pericles</a:t>
            </a:r>
            <a:endParaRPr lang="en-US" dirty="0"/>
          </a:p>
        </p:txBody>
      </p:sp>
    </p:spTree>
    <p:extLst>
      <p:ext uri="{BB962C8B-B14F-4D97-AF65-F5344CB8AC3E}">
        <p14:creationId xmlns:p14="http://schemas.microsoft.com/office/powerpoint/2010/main" val="651431130"/>
      </p:ext>
    </p:extLst>
  </p:cSld>
  <p:clrMapOvr>
    <a:masterClrMapping/>
  </p:clrMapOvr>
  <mc:AlternateContent xmlns:mc="http://schemas.openxmlformats.org/markup-compatibility/2006" xmlns:p14="http://schemas.microsoft.com/office/powerpoint/2010/main">
    <mc:Choice Requires="p14">
      <p:transition spd="slow" p14:dur="2000" advTm="97571"/>
    </mc:Choice>
    <mc:Fallback xmlns="">
      <p:transition xmlns:p14="http://schemas.microsoft.com/office/powerpoint/2010/main" spd="slow" advTm="9757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651511"/>
            <a:ext cx="7704667" cy="1981200"/>
          </a:xfrm>
        </p:spPr>
        <p:txBody>
          <a:bodyPr>
            <a:normAutofit/>
          </a:bodyPr>
          <a:lstStyle/>
          <a:p>
            <a:r>
              <a:rPr lang="en-US" dirty="0" smtClean="0"/>
              <a:t>Foundation of Democracy</a:t>
            </a:r>
            <a:br>
              <a:rPr lang="en-US" dirty="0" smtClean="0"/>
            </a:br>
            <a:r>
              <a:rPr lang="en-US" sz="3600" i="1" dirty="0" smtClean="0"/>
              <a:t>Skill and muscle of the masses </a:t>
            </a:r>
            <a:endParaRPr lang="en-US" sz="3600" i="1" dirty="0"/>
          </a:p>
        </p:txBody>
      </p:sp>
      <p:sp>
        <p:nvSpPr>
          <p:cNvPr id="3" name="Content Placeholder 2"/>
          <p:cNvSpPr>
            <a:spLocks noGrp="1"/>
          </p:cNvSpPr>
          <p:nvPr>
            <p:ph idx="1"/>
          </p:nvPr>
        </p:nvSpPr>
        <p:spPr>
          <a:xfrm>
            <a:off x="1142152" y="2244090"/>
            <a:ext cx="7704667" cy="3332816"/>
          </a:xfrm>
          <a:noFill/>
        </p:spPr>
        <p:txBody>
          <a:bodyPr/>
          <a:lstStyle/>
          <a:p>
            <a:r>
              <a:rPr lang="en-US" dirty="0" smtClean="0"/>
              <a:t>Money to pay jurors and public officials</a:t>
            </a:r>
          </a:p>
          <a:p>
            <a:r>
              <a:rPr lang="en-US" dirty="0" smtClean="0"/>
              <a:t>Eventually </a:t>
            </a:r>
            <a:r>
              <a:rPr lang="en-US" i="1" dirty="0" smtClean="0"/>
              <a:t>thetes</a:t>
            </a:r>
            <a:r>
              <a:rPr lang="en-US" dirty="0" smtClean="0"/>
              <a:t> (lowest social class) can hold office</a:t>
            </a:r>
          </a:p>
          <a:p>
            <a:r>
              <a:rPr lang="en-US" dirty="0" smtClean="0"/>
              <a:t>Influence decisions that affect their lives directly</a:t>
            </a:r>
          </a:p>
          <a:p>
            <a:r>
              <a:rPr lang="en-US" dirty="0" smtClean="0"/>
              <a:t>Equal protection under the law</a:t>
            </a:r>
          </a:p>
          <a:p>
            <a:r>
              <a:rPr lang="en-US" dirty="0" smtClean="0"/>
              <a:t>Own land &amp; houses in Athens</a:t>
            </a:r>
            <a:endParaRPr lang="en-US" dirty="0"/>
          </a:p>
        </p:txBody>
      </p:sp>
    </p:spTree>
    <p:custDataLst>
      <p:tags r:id="rId1"/>
    </p:custDataLst>
    <p:extLst>
      <p:ext uri="{BB962C8B-B14F-4D97-AF65-F5344CB8AC3E}">
        <p14:creationId xmlns:p14="http://schemas.microsoft.com/office/powerpoint/2010/main" val="550250192"/>
      </p:ext>
    </p:extLst>
  </p:cSld>
  <p:clrMapOvr>
    <a:masterClrMapping/>
  </p:clrMapOvr>
  <mc:AlternateContent xmlns:mc="http://schemas.openxmlformats.org/markup-compatibility/2006" xmlns:p14="http://schemas.microsoft.com/office/powerpoint/2010/main">
    <mc:Choice Requires="p14">
      <p:transition spd="slow" p14:dur="2000" advTm="255680"/>
    </mc:Choice>
    <mc:Fallback xmlns="">
      <p:transition xmlns:p14="http://schemas.microsoft.com/office/powerpoint/2010/main" spd="slow" advTm="255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82133" y="457201"/>
            <a:ext cx="7704667" cy="1369752"/>
          </a:xfrm>
        </p:spPr>
        <p:txBody>
          <a:bodyPr/>
          <a:lstStyle/>
          <a:p>
            <a:r>
              <a:rPr lang="en-US" dirty="0"/>
              <a:t>The </a:t>
            </a:r>
            <a:r>
              <a:rPr lang="en-US" dirty="0" smtClean="0"/>
              <a:t>Oarsmen</a:t>
            </a:r>
            <a:br>
              <a:rPr lang="en-US" dirty="0" smtClean="0"/>
            </a:br>
            <a:r>
              <a:rPr lang="en-US" sz="3600" i="1" dirty="0" smtClean="0"/>
              <a:t>Skill </a:t>
            </a:r>
            <a:r>
              <a:rPr lang="en-US" sz="3600" i="1" dirty="0"/>
              <a:t>= Political Power</a:t>
            </a:r>
            <a:endParaRPr lang="en-US" i="1" dirty="0"/>
          </a:p>
        </p:txBody>
      </p:sp>
      <p:sp>
        <p:nvSpPr>
          <p:cNvPr id="6" name="Content Placeholder 5"/>
          <p:cNvSpPr>
            <a:spLocks noGrp="1"/>
          </p:cNvSpPr>
          <p:nvPr>
            <p:ph idx="1"/>
          </p:nvPr>
        </p:nvSpPr>
        <p:spPr>
          <a:xfrm>
            <a:off x="982133" y="1787857"/>
            <a:ext cx="7704667" cy="3152633"/>
          </a:xfrm>
        </p:spPr>
        <p:txBody>
          <a:bodyPr/>
          <a:lstStyle/>
          <a:p>
            <a:r>
              <a:rPr lang="en-US" dirty="0"/>
              <a:t>F</a:t>
            </a:r>
            <a:r>
              <a:rPr lang="en-US" dirty="0" smtClean="0"/>
              <a:t>reemen, </a:t>
            </a:r>
            <a:r>
              <a:rPr lang="en-US" dirty="0"/>
              <a:t>citizens and NEVER slaves </a:t>
            </a:r>
            <a:endParaRPr lang="en-US" dirty="0" smtClean="0"/>
          </a:p>
          <a:p>
            <a:pPr lvl="1"/>
            <a:r>
              <a:rPr lang="en-US" dirty="0" smtClean="0"/>
              <a:t>(</a:t>
            </a:r>
            <a:r>
              <a:rPr lang="en-US" dirty="0"/>
              <a:t>Athenian ancestry required)</a:t>
            </a:r>
          </a:p>
          <a:p>
            <a:r>
              <a:rPr lang="en-US" dirty="0"/>
              <a:t>Took pride in the navy</a:t>
            </a:r>
          </a:p>
          <a:p>
            <a:r>
              <a:rPr lang="en-US" dirty="0"/>
              <a:t>Earned steady pay</a:t>
            </a:r>
          </a:p>
          <a:p>
            <a:r>
              <a:rPr lang="en-US" dirty="0"/>
              <a:t>Political equality</a:t>
            </a:r>
          </a:p>
          <a:p>
            <a:r>
              <a:rPr lang="en-US" dirty="0"/>
              <a:t>Metis: Skill, cunning, and intelligence,  not </a:t>
            </a:r>
            <a:r>
              <a:rPr lang="en-US" dirty="0" smtClean="0"/>
              <a:t>courage</a:t>
            </a:r>
            <a:endParaRPr lang="en-US" dirty="0"/>
          </a:p>
        </p:txBody>
      </p:sp>
      <p:sp>
        <p:nvSpPr>
          <p:cNvPr id="7" name="Content Placeholder 6"/>
          <p:cNvSpPr>
            <a:spLocks noGrp="1"/>
          </p:cNvSpPr>
          <p:nvPr>
            <p:ph sz="half" idx="4294967295"/>
          </p:nvPr>
        </p:nvSpPr>
        <p:spPr>
          <a:xfrm>
            <a:off x="982133" y="5394741"/>
            <a:ext cx="8161867" cy="1074298"/>
          </a:xfrm>
        </p:spPr>
        <p:txBody>
          <a:bodyPr>
            <a:normAutofit lnSpcReduction="10000"/>
          </a:bodyPr>
          <a:lstStyle/>
          <a:p>
            <a:r>
              <a:rPr lang="en-US" sz="2000" i="1" dirty="0"/>
              <a:t>I assert that the poor and common people are right to prevail against the well born and the rich, since it is the common who propel the ships and empower the city. </a:t>
            </a:r>
            <a:r>
              <a:rPr lang="mr-IN" sz="2000" i="1" dirty="0" smtClean="0"/>
              <a:t>–</a:t>
            </a:r>
            <a:r>
              <a:rPr lang="en-US" sz="2000" i="1" dirty="0" smtClean="0"/>
              <a:t>Xenophon</a:t>
            </a:r>
            <a:endParaRPr lang="en-US" sz="2000" i="1" dirty="0"/>
          </a:p>
          <a:p>
            <a:endParaRPr lang="en-US" sz="2000" dirty="0"/>
          </a:p>
        </p:txBody>
      </p:sp>
      <p:pic>
        <p:nvPicPr>
          <p:cNvPr id="10" name="Picture 9" descr="Oarsmen pic.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424" y="1924334"/>
            <a:ext cx="3207953" cy="2427641"/>
          </a:xfrm>
          <a:prstGeom prst="rect">
            <a:avLst/>
          </a:prstGeom>
        </p:spPr>
      </p:pic>
    </p:spTree>
    <p:custDataLst>
      <p:tags r:id="rId1"/>
    </p:custDataLst>
    <p:extLst>
      <p:ext uri="{BB962C8B-B14F-4D97-AF65-F5344CB8AC3E}">
        <p14:creationId xmlns:p14="http://schemas.microsoft.com/office/powerpoint/2010/main" val="2889293621"/>
      </p:ext>
    </p:extLst>
  </p:cSld>
  <p:clrMapOvr>
    <a:masterClrMapping/>
  </p:clrMapOvr>
  <mc:AlternateContent xmlns:mc="http://schemas.openxmlformats.org/markup-compatibility/2006" xmlns:p14="http://schemas.microsoft.com/office/powerpoint/2010/main">
    <mc:Choice Requires="p14">
      <p:transition spd="slow" p14:dur="2000" advTm="174319"/>
    </mc:Choice>
    <mc:Fallback xmlns="">
      <p:transition xmlns:p14="http://schemas.microsoft.com/office/powerpoint/2010/main" spd="slow" advTm="17431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2131" y="976595"/>
            <a:ext cx="7704667" cy="1981200"/>
          </a:xfrm>
        </p:spPr>
        <p:txBody>
          <a:bodyPr>
            <a:normAutofit/>
          </a:bodyPr>
          <a:lstStyle/>
          <a:p>
            <a:r>
              <a:rPr lang="en-US" dirty="0" smtClean="0"/>
              <a:t>Unifying Spirit</a:t>
            </a:r>
            <a:br>
              <a:rPr lang="en-US" dirty="0" smtClean="0"/>
            </a:br>
            <a:endParaRPr lang="en-US" dirty="0"/>
          </a:p>
        </p:txBody>
      </p:sp>
      <p:sp>
        <p:nvSpPr>
          <p:cNvPr id="3" name="Content Placeholder 2"/>
          <p:cNvSpPr>
            <a:spLocks noGrp="1"/>
          </p:cNvSpPr>
          <p:nvPr>
            <p:ph idx="1"/>
          </p:nvPr>
        </p:nvSpPr>
        <p:spPr>
          <a:xfrm>
            <a:off x="982131" y="1568230"/>
            <a:ext cx="7704667" cy="4007243"/>
          </a:xfrm>
        </p:spPr>
        <p:txBody>
          <a:bodyPr>
            <a:normAutofit fontScale="55000" lnSpcReduction="20000"/>
          </a:bodyPr>
          <a:lstStyle/>
          <a:p>
            <a:endParaRPr lang="en-US" dirty="0" smtClean="0"/>
          </a:p>
          <a:p>
            <a:r>
              <a:rPr lang="en-US" sz="4600" dirty="0" smtClean="0"/>
              <a:t>In emergency: all free adult males would serve in the navy</a:t>
            </a:r>
          </a:p>
          <a:p>
            <a:r>
              <a:rPr lang="en-US" sz="4600" dirty="0" smtClean="0"/>
              <a:t>In one case, freed thousands of slaves to man a new fleet and earned citizenship and thus literally “rowing to democracy”</a:t>
            </a:r>
          </a:p>
          <a:p>
            <a:r>
              <a:rPr lang="en-US" sz="4600" dirty="0" smtClean="0"/>
              <a:t>Mobilized an entire city to become “lords of the sea”</a:t>
            </a:r>
          </a:p>
          <a:p>
            <a:r>
              <a:rPr lang="en-US" sz="4600" dirty="0" smtClean="0"/>
              <a:t>Gained true equality with horsemen and hoplites</a:t>
            </a:r>
            <a:endParaRPr lang="en-US" sz="4600" dirty="0" smtClean="0">
              <a:solidFill>
                <a:schemeClr val="bg1"/>
              </a:solidFill>
            </a:endParaRPr>
          </a:p>
        </p:txBody>
      </p:sp>
      <p:sp>
        <p:nvSpPr>
          <p:cNvPr id="4" name="Title 1"/>
          <p:cNvSpPr txBox="1">
            <a:spLocks/>
          </p:cNvSpPr>
          <p:nvPr/>
        </p:nvSpPr>
        <p:spPr>
          <a:xfrm>
            <a:off x="457200" y="418590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t> </a:t>
            </a:r>
            <a:endParaRPr lang="en-US" dirty="0"/>
          </a:p>
        </p:txBody>
      </p:sp>
    </p:spTree>
    <p:custDataLst>
      <p:tags r:id="rId1"/>
    </p:custDataLst>
    <p:extLst>
      <p:ext uri="{BB962C8B-B14F-4D97-AF65-F5344CB8AC3E}">
        <p14:creationId xmlns:p14="http://schemas.microsoft.com/office/powerpoint/2010/main" val="1016218174"/>
      </p:ext>
    </p:extLst>
  </p:cSld>
  <p:clrMapOvr>
    <a:masterClrMapping/>
  </p:clrMapOvr>
  <mc:AlternateContent xmlns:mc="http://schemas.openxmlformats.org/markup-compatibility/2006" xmlns:p14="http://schemas.microsoft.com/office/powerpoint/2010/main">
    <mc:Choice Requires="p14">
      <p:transition spd="slow" p14:dur="2000" advTm="171258"/>
    </mc:Choice>
    <mc:Fallback xmlns="">
      <p:transition xmlns:p14="http://schemas.microsoft.com/office/powerpoint/2010/main" spd="slow" advTm="1712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7833" y="914401"/>
            <a:ext cx="7704667" cy="1981200"/>
          </a:xfrm>
        </p:spPr>
        <p:txBody>
          <a:bodyPr/>
          <a:lstStyle/>
          <a:p>
            <a:r>
              <a:rPr lang="en-US" dirty="0" smtClean="0"/>
              <a:t>Citizens of the World</a:t>
            </a:r>
            <a:endParaRPr lang="en-US" dirty="0"/>
          </a:p>
        </p:txBody>
      </p:sp>
      <p:sp>
        <p:nvSpPr>
          <p:cNvPr id="3" name="Text Placeholder 2"/>
          <p:cNvSpPr>
            <a:spLocks noGrp="1"/>
          </p:cNvSpPr>
          <p:nvPr>
            <p:ph idx="1"/>
          </p:nvPr>
        </p:nvSpPr>
        <p:spPr>
          <a:xfrm>
            <a:off x="1153583" y="2289811"/>
            <a:ext cx="7704667" cy="2982296"/>
          </a:xfrm>
        </p:spPr>
        <p:txBody>
          <a:bodyPr/>
          <a:lstStyle/>
          <a:p>
            <a:r>
              <a:rPr lang="en-US" dirty="0" smtClean="0"/>
              <a:t>Life linked to the sea=open spirit and free inquiry.</a:t>
            </a:r>
          </a:p>
          <a:p>
            <a:r>
              <a:rPr lang="en-US" dirty="0" smtClean="0"/>
              <a:t>Encouraged foreigners to become resident</a:t>
            </a:r>
          </a:p>
          <a:p>
            <a:r>
              <a:rPr lang="en-US" dirty="0" smtClean="0"/>
              <a:t>Allowed them to build shrines to their gods</a:t>
            </a:r>
          </a:p>
          <a:p>
            <a:r>
              <a:rPr lang="en-US" dirty="0" smtClean="0"/>
              <a:t>Spreading democracy to the world</a:t>
            </a:r>
            <a:endParaRPr lang="en-US" dirty="0"/>
          </a:p>
        </p:txBody>
      </p:sp>
    </p:spTree>
    <p:custDataLst>
      <p:tags r:id="rId1"/>
    </p:custDataLst>
    <p:extLst>
      <p:ext uri="{BB962C8B-B14F-4D97-AF65-F5344CB8AC3E}">
        <p14:creationId xmlns:p14="http://schemas.microsoft.com/office/powerpoint/2010/main" val="78427439"/>
      </p:ext>
    </p:extLst>
  </p:cSld>
  <p:clrMapOvr>
    <a:masterClrMapping/>
  </p:clrMapOvr>
  <mc:AlternateContent xmlns:mc="http://schemas.openxmlformats.org/markup-compatibility/2006" xmlns:p14="http://schemas.microsoft.com/office/powerpoint/2010/main">
    <mc:Choice Requires="p14">
      <p:transition spd="slow" p14:dur="2000" advTm="73917"/>
    </mc:Choice>
    <mc:Fallback xmlns="">
      <p:transition xmlns:p14="http://schemas.microsoft.com/office/powerpoint/2010/main" spd="slow" advTm="739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9.6|47.4|4|57.8|1.6"/>
</p:tagLst>
</file>

<file path=ppt/tags/tag2.xml><?xml version="1.0" encoding="utf-8"?>
<p:tagLst xmlns:a="http://schemas.openxmlformats.org/drawingml/2006/main" xmlns:r="http://schemas.openxmlformats.org/officeDocument/2006/relationships" xmlns:p="http://schemas.openxmlformats.org/presentationml/2006/main">
  <p:tag name="TIMING" val="|110.6|30.2|51.1"/>
</p:tagLst>
</file>

<file path=ppt/tags/tag3.xml><?xml version="1.0" encoding="utf-8"?>
<p:tagLst xmlns:a="http://schemas.openxmlformats.org/drawingml/2006/main" xmlns:r="http://schemas.openxmlformats.org/officeDocument/2006/relationships" xmlns:p="http://schemas.openxmlformats.org/presentationml/2006/main">
  <p:tag name="TIMING" val="|21.8|67.7|62.3|25.2|18.4|5.5"/>
</p:tagLst>
</file>

<file path=ppt/tags/tag4.xml><?xml version="1.0" encoding="utf-8"?>
<p:tagLst xmlns:a="http://schemas.openxmlformats.org/drawingml/2006/main" xmlns:r="http://schemas.openxmlformats.org/officeDocument/2006/relationships" xmlns:p="http://schemas.openxmlformats.org/presentationml/2006/main">
  <p:tag name="TIMING" val="|18.8|19.3|3.5|3.6|85.3"/>
</p:tagLst>
</file>

<file path=ppt/tags/tag5.xml><?xml version="1.0" encoding="utf-8"?>
<p:tagLst xmlns:a="http://schemas.openxmlformats.org/drawingml/2006/main" xmlns:r="http://schemas.openxmlformats.org/officeDocument/2006/relationships" xmlns:p="http://schemas.openxmlformats.org/presentationml/2006/main">
  <p:tag name="TIMING" val="|90.1|31.7|24.3|4.6|13.2"/>
</p:tagLst>
</file>

<file path=ppt/tags/tag6.xml><?xml version="1.0" encoding="utf-8"?>
<p:tagLst xmlns:a="http://schemas.openxmlformats.org/drawingml/2006/main" xmlns:r="http://schemas.openxmlformats.org/officeDocument/2006/relationships" xmlns:p="http://schemas.openxmlformats.org/presentationml/2006/main">
  <p:tag name="TIMING" val="|11.3|24|21.1|2"/>
</p:tagLst>
</file>

<file path=ppt/tags/tag7.xml><?xml version="1.0" encoding="utf-8"?>
<p:tagLst xmlns:a="http://schemas.openxmlformats.org/drawingml/2006/main" xmlns:r="http://schemas.openxmlformats.org/officeDocument/2006/relationships" xmlns:p="http://schemas.openxmlformats.org/presentationml/2006/main">
  <p:tag name="TIMING" val="|17.2|27.9|13.9"/>
</p:tagLst>
</file>

<file path=ppt/tags/tag8.xml><?xml version="1.0" encoding="utf-8"?>
<p:tagLst xmlns:a="http://schemas.openxmlformats.org/drawingml/2006/main" xmlns:r="http://schemas.openxmlformats.org/officeDocument/2006/relationships" xmlns:p="http://schemas.openxmlformats.org/presentationml/2006/main">
  <p:tag name="TIMING" val="|12.7|17.5|27.3|27.5|39.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4095</TotalTime>
  <Words>3881</Words>
  <Application>Microsoft Macintosh PowerPoint</Application>
  <PresentationFormat>On-screen Show (4:3)</PresentationFormat>
  <Paragraphs>260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Mangal</vt:lpstr>
      <vt:lpstr>Wingdings</vt:lpstr>
      <vt:lpstr>Parallax</vt:lpstr>
      <vt:lpstr>The Athenian Triremes: Democracy and Empire</vt:lpstr>
      <vt:lpstr>How did the triremes promote democracy and empire in Athens?</vt:lpstr>
      <vt:lpstr>Athens = Thalassocracy</vt:lpstr>
      <vt:lpstr>The Wooden Wall</vt:lpstr>
      <vt:lpstr>Triremes Rowing to Democracy</vt:lpstr>
      <vt:lpstr>Foundation of Democracy Skill and muscle of the masses </vt:lpstr>
      <vt:lpstr>The Oarsmen Skill = Political Power</vt:lpstr>
      <vt:lpstr>Unifying Spirit </vt:lpstr>
      <vt:lpstr>Citizens of the World</vt:lpstr>
      <vt:lpstr>Triremes Empire and Dominance</vt:lpstr>
      <vt:lpstr>LORDS OF THE SEA</vt:lpstr>
      <vt:lpstr>Ramming for Compliance</vt:lpstr>
      <vt:lpstr>The Trireme Paradox  Conclusions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Athenian Triremes: Democracy and Empire </dc:title>
  <dc:creator>Laurie Bisconti User</dc:creator>
  <cp:lastModifiedBy>Microsoft Office User</cp:lastModifiedBy>
  <cp:revision>101</cp:revision>
  <cp:lastPrinted>2015-11-13T19:54:52Z</cp:lastPrinted>
  <dcterms:created xsi:type="dcterms:W3CDTF">2015-11-04T13:50:20Z</dcterms:created>
  <dcterms:modified xsi:type="dcterms:W3CDTF">2018-09-21T16:26:44Z</dcterms:modified>
</cp:coreProperties>
</file>