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25"/>
  </p:notesMasterIdLst>
  <p:sldIdLst>
    <p:sldId id="295" r:id="rId2"/>
    <p:sldId id="296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7" r:id="rId24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2BA5"/>
    <a:srgbClr val="D3A229"/>
    <a:srgbClr val="FDC82F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87"/>
    <p:restoredTop sz="92188"/>
  </p:normalViewPr>
  <p:slideViewPr>
    <p:cSldViewPr snapToGrid="0" snapToObjects="1">
      <p:cViewPr varScale="1">
        <p:scale>
          <a:sx n="135" d="100"/>
          <a:sy n="135" d="100"/>
        </p:scale>
        <p:origin x="600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23" d="100"/>
        <a:sy n="22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9625106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7992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31" name="Shape 3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388811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59" name="Shape 3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488225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65" name="Shape 3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3987354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72" name="Shape 3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37286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91" name="Shape 3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5080300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97" name="Shape 3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66245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17" name="Shape 4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9191426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Shape 4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24" name="Shape 4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1810826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31" name="Shape 4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649342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Shape 4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37" name="Shape 4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08578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004005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44" name="Shape 4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968056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Shape 4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50" name="Shape 4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01614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87272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4427317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542101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5620778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73" name="Shape 2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8555798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98" name="Shape 2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05932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25" name="Shape 3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836678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09575" y="-3572"/>
            <a:ext cx="3761184" cy="5147072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rgbClr val="FDC82F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6B1F7C"/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D2BA5"/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D3A229"/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C82F"/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6B1F7C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6301" y="1035052"/>
            <a:ext cx="6430967" cy="1962149"/>
          </a:xfrm>
        </p:spPr>
        <p:txBody>
          <a:bodyPr anchor="b">
            <a:normAutofit/>
          </a:bodyPr>
          <a:lstStyle>
            <a:lvl1pPr algn="r">
              <a:defRPr sz="45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6533" y="2997200"/>
            <a:ext cx="5240734" cy="1041401"/>
          </a:xfrm>
        </p:spPr>
        <p:txBody>
          <a:bodyPr anchor="t">
            <a:normAutofit/>
          </a:bodyPr>
          <a:lstStyle>
            <a:lvl1pPr marL="0" indent="0" algn="r">
              <a:buNone/>
              <a:defRPr sz="1575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99309" y="4412457"/>
            <a:ext cx="3243033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 baseline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6455" y="4747277"/>
            <a:ext cx="1190345" cy="312880"/>
          </a:xfrm>
          <a:prstGeom prst="rect">
            <a:avLst/>
          </a:prstGeom>
        </p:spPr>
      </p:pic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3549649"/>
            <a:ext cx="7514033" cy="425054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509" y="699084"/>
            <a:ext cx="6169458" cy="2373732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4" y="3974702"/>
            <a:ext cx="7514033" cy="370284"/>
          </a:xfrm>
        </p:spPr>
        <p:txBody>
          <a:bodyPr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 baseline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514350"/>
            <a:ext cx="7514033" cy="2286000"/>
          </a:xfrm>
        </p:spPr>
        <p:txBody>
          <a:bodyPr anchor="ctr">
            <a:normAutofit/>
          </a:bodyPr>
          <a:lstStyle>
            <a:lvl1pPr algn="ctr">
              <a:defRPr sz="2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257550"/>
            <a:ext cx="7514035" cy="10858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 baseline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64726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114549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59" y="514351"/>
            <a:ext cx="6742509" cy="20573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27609" y="2571749"/>
            <a:ext cx="6399611" cy="28575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35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257550"/>
            <a:ext cx="7514033" cy="10858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 baseline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2481436"/>
            <a:ext cx="7514032" cy="1101600"/>
          </a:xfrm>
        </p:spPr>
        <p:txBody>
          <a:bodyPr anchor="b">
            <a:normAutofit/>
          </a:bodyPr>
          <a:lstStyle>
            <a:lvl1pPr algn="r">
              <a:defRPr sz="2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583036"/>
            <a:ext cx="7514033" cy="6453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 baseline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64726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114549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59" y="514351"/>
            <a:ext cx="6742509" cy="20573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5" y="2914650"/>
            <a:ext cx="7514033" cy="66675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1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581400"/>
            <a:ext cx="7514033" cy="762000"/>
          </a:xfrm>
        </p:spPr>
        <p:txBody>
          <a:bodyPr anchor="t">
            <a:norm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 baseline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514350"/>
            <a:ext cx="7514034" cy="2045494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4" y="2628900"/>
            <a:ext cx="7514035" cy="62865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1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257550"/>
            <a:ext cx="7514035" cy="108585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 baseline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 baseline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9492" y="514350"/>
            <a:ext cx="1327777" cy="38290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234" y="514350"/>
            <a:ext cx="6014807" cy="382905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 baseline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0491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3893" y="4400349"/>
            <a:ext cx="413375" cy="273844"/>
          </a:xfrm>
        </p:spPr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 baseline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210" y="2000249"/>
            <a:ext cx="6698060" cy="1582787"/>
          </a:xfrm>
        </p:spPr>
        <p:txBody>
          <a:bodyPr anchor="b"/>
          <a:lstStyle>
            <a:lvl1pPr algn="r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9209" y="3583036"/>
            <a:ext cx="6698061" cy="6453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 baseline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514351"/>
            <a:ext cx="7514035" cy="13144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235" y="2000250"/>
            <a:ext cx="3671291" cy="234315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5975" y="2000250"/>
            <a:ext cx="3671292" cy="234315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 baseline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134" y="1993900"/>
            <a:ext cx="3455391" cy="432197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233" y="2501503"/>
            <a:ext cx="3671292" cy="1841897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366" y="2000250"/>
            <a:ext cx="3466903" cy="432197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5975" y="2501503"/>
            <a:ext cx="3671292" cy="1841897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 baseline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 baseline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 baseline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1200150"/>
            <a:ext cx="2661841" cy="1028700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6525" y="514350"/>
            <a:ext cx="4680743" cy="3829051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4" y="2228850"/>
            <a:ext cx="2661841" cy="13716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 baseline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3" y="1314449"/>
            <a:ext cx="4069619" cy="1028700"/>
          </a:xfrm>
        </p:spPr>
        <p:txBody>
          <a:bodyPr anchor="b">
            <a:normAutofit/>
          </a:bodyPr>
          <a:lstStyle>
            <a:lvl1pPr algn="ctr">
              <a:defRPr sz="21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6011" y="685800"/>
            <a:ext cx="2460731" cy="3429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043" y="2343149"/>
            <a:ext cx="4069619" cy="1371600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 baseline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13109" y="0"/>
            <a:ext cx="1827610" cy="51435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rgbClr val="FDC82F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6B1F7C"/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D2BA5"/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3A229"/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DC82F"/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6B1F7C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3234" y="514351"/>
            <a:ext cx="7514035" cy="131444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3" y="2000250"/>
            <a:ext cx="7514035" cy="2343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99492" y="4412457"/>
            <a:ext cx="8572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9210" y="4412457"/>
            <a:ext cx="531313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3893" y="4412457"/>
            <a:ext cx="4133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6455" y="4755357"/>
            <a:ext cx="1190345" cy="31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77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  <p:sldLayoutId id="2147483689" r:id="rId18"/>
  </p:sldLayoutIdLst>
  <p:hf sldNum="0" hdr="0" ftr="0" dt="0"/>
  <p:txStyles>
    <p:titleStyle>
      <a:lvl1pPr algn="ctr" defTabSz="342900" rtl="0" eaLnBrk="1" latinLnBrk="0" hangingPunct="1">
        <a:spcBef>
          <a:spcPct val="0"/>
        </a:spcBef>
        <a:buNone/>
        <a:defRPr sz="3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5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rireme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13" b="8225"/>
          <a:stretch/>
        </p:blipFill>
        <p:spPr>
          <a:xfrm>
            <a:off x="3884288" y="1828799"/>
            <a:ext cx="4484735" cy="26116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2500" y="-69848"/>
            <a:ext cx="4772416" cy="1898647"/>
          </a:xfrm>
        </p:spPr>
        <p:txBody>
          <a:bodyPr>
            <a:normAutofit/>
          </a:bodyPr>
          <a:lstStyle/>
          <a:p>
            <a:r>
              <a:rPr lang="en-US" sz="4000" b="1" dirty="0"/>
              <a:t>“Lords of the Sea”</a:t>
            </a:r>
            <a:br>
              <a:rPr lang="en-US" sz="5400" dirty="0"/>
            </a:br>
            <a:r>
              <a:rPr lang="en-US" sz="4000" i="1" dirty="0"/>
              <a:t>The Athenian Trireme</a:t>
            </a:r>
            <a:br>
              <a:rPr lang="en-US" sz="2400" i="1" dirty="0"/>
            </a:br>
            <a:r>
              <a:rPr lang="en-US" sz="2800" dirty="0"/>
              <a:t>A Design Challenge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278395" y="801510"/>
            <a:ext cx="255390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Created by Laurie A. Bisconti,</a:t>
            </a:r>
          </a:p>
          <a:p>
            <a:r>
              <a:rPr lang="en-US" dirty="0"/>
              <a:t> redesigned for IEEE REACH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098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lang="en" sz="4400" b="0" i="0" u="none" strike="noStrike" cap="none" baseline="0" dirty="0">
                <a:ea typeface="Tahoma"/>
                <a:cs typeface="Tahoma"/>
                <a:sym typeface="Tahoma"/>
              </a:rPr>
              <a:t>Determine Volume of Barge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220660" y="1828800"/>
            <a:ext cx="7543799" cy="2103749"/>
            <a:chOff x="1159700" y="2112982"/>
            <a:chExt cx="7543799" cy="2103749"/>
          </a:xfrm>
        </p:grpSpPr>
        <p:grpSp>
          <p:nvGrpSpPr>
            <p:cNvPr id="302" name="Shape 302"/>
            <p:cNvGrpSpPr/>
            <p:nvPr/>
          </p:nvGrpSpPr>
          <p:grpSpPr>
            <a:xfrm>
              <a:off x="2150300" y="2112982"/>
              <a:ext cx="5867400" cy="1371600"/>
              <a:chOff x="2438400" y="2667000"/>
              <a:chExt cx="5867400" cy="1828800"/>
            </a:xfrm>
          </p:grpSpPr>
          <p:cxnSp>
            <p:nvCxnSpPr>
              <p:cNvPr id="303" name="Shape 303"/>
              <p:cNvCxnSpPr/>
              <p:nvPr/>
            </p:nvCxnSpPr>
            <p:spPr>
              <a:xfrm flipH="1">
                <a:off x="6858000" y="2819400"/>
                <a:ext cx="685799" cy="4572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grpSp>
            <p:nvGrpSpPr>
              <p:cNvPr id="304" name="Shape 304"/>
              <p:cNvGrpSpPr/>
              <p:nvPr/>
            </p:nvGrpSpPr>
            <p:grpSpPr>
              <a:xfrm>
                <a:off x="2438400" y="2667000"/>
                <a:ext cx="5867400" cy="1828800"/>
                <a:chOff x="2438400" y="2667000"/>
                <a:chExt cx="5867400" cy="1828800"/>
              </a:xfrm>
            </p:grpSpPr>
            <p:sp>
              <p:nvSpPr>
                <p:cNvPr id="305" name="Shape 305"/>
                <p:cNvSpPr txBox="1"/>
                <p:nvPr/>
              </p:nvSpPr>
              <p:spPr>
                <a:xfrm>
                  <a:off x="2438400" y="3505200"/>
                  <a:ext cx="4572000" cy="990599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 baseline="0">
                    <a:solidFill>
                      <a:schemeClr val="lt1"/>
                    </a:solidFill>
                    <a:latin typeface="Tahoma"/>
                    <a:ea typeface="Tahoma"/>
                    <a:cs typeface="Tahoma"/>
                    <a:sym typeface="Tahoma"/>
                  </a:endParaRPr>
                </a:p>
              </p:txBody>
            </p:sp>
            <p:cxnSp>
              <p:nvCxnSpPr>
                <p:cNvPr id="306" name="Shape 306"/>
                <p:cNvCxnSpPr/>
                <p:nvPr/>
              </p:nvCxnSpPr>
              <p:spPr>
                <a:xfrm rot="10800000" flipH="1">
                  <a:off x="2438400" y="2667000"/>
                  <a:ext cx="1295400" cy="83819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  <p:cxnSp>
              <p:nvCxnSpPr>
                <p:cNvPr id="307" name="Shape 307"/>
                <p:cNvCxnSpPr/>
                <p:nvPr/>
              </p:nvCxnSpPr>
              <p:spPr>
                <a:xfrm rot="10800000" flipH="1">
                  <a:off x="7010400" y="2667000"/>
                  <a:ext cx="1295400" cy="83819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  <p:cxnSp>
              <p:nvCxnSpPr>
                <p:cNvPr id="308" name="Shape 308"/>
                <p:cNvCxnSpPr/>
                <p:nvPr/>
              </p:nvCxnSpPr>
              <p:spPr>
                <a:xfrm>
                  <a:off x="3733800" y="2667000"/>
                  <a:ext cx="4572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  <p:cxnSp>
              <p:nvCxnSpPr>
                <p:cNvPr id="309" name="Shape 309"/>
                <p:cNvCxnSpPr/>
                <p:nvPr/>
              </p:nvCxnSpPr>
              <p:spPr>
                <a:xfrm>
                  <a:off x="8305800" y="2667000"/>
                  <a:ext cx="0" cy="106679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  <p:cxnSp>
              <p:nvCxnSpPr>
                <p:cNvPr id="310" name="Shape 310"/>
                <p:cNvCxnSpPr/>
                <p:nvPr/>
              </p:nvCxnSpPr>
              <p:spPr>
                <a:xfrm rot="10800000" flipH="1">
                  <a:off x="7010400" y="3733799"/>
                  <a:ext cx="1295400" cy="7620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  <p:cxnSp>
              <p:nvCxnSpPr>
                <p:cNvPr id="311" name="Shape 311"/>
                <p:cNvCxnSpPr/>
                <p:nvPr/>
              </p:nvCxnSpPr>
              <p:spPr>
                <a:xfrm flipH="1">
                  <a:off x="3124200" y="2819400"/>
                  <a:ext cx="685799" cy="457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  <p:cxnSp>
              <p:nvCxnSpPr>
                <p:cNvPr id="312" name="Shape 312"/>
                <p:cNvCxnSpPr/>
                <p:nvPr/>
              </p:nvCxnSpPr>
              <p:spPr>
                <a:xfrm>
                  <a:off x="3810000" y="2819400"/>
                  <a:ext cx="37338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  <p:cxnSp>
              <p:nvCxnSpPr>
                <p:cNvPr id="313" name="Shape 313"/>
                <p:cNvCxnSpPr/>
                <p:nvPr/>
              </p:nvCxnSpPr>
              <p:spPr>
                <a:xfrm>
                  <a:off x="3124200" y="3276600"/>
                  <a:ext cx="37338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  <p:cxnSp>
              <p:nvCxnSpPr>
                <p:cNvPr id="314" name="Shape 314"/>
                <p:cNvCxnSpPr/>
                <p:nvPr/>
              </p:nvCxnSpPr>
              <p:spPr>
                <a:xfrm>
                  <a:off x="3810000" y="2819400"/>
                  <a:ext cx="0" cy="457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</p:grpSp>
        </p:grpSp>
        <p:sp>
          <p:nvSpPr>
            <p:cNvPr id="315" name="Shape 315"/>
            <p:cNvSpPr/>
            <p:nvPr/>
          </p:nvSpPr>
          <p:spPr>
            <a:xfrm>
              <a:off x="1616900" y="2970232"/>
              <a:ext cx="442799" cy="364274"/>
            </a:xfrm>
            <a:prstGeom prst="rightArrow">
              <a:avLst>
                <a:gd name="adj1" fmla="val 10529"/>
                <a:gd name="adj2" fmla="val 6141"/>
              </a:avLst>
            </a:prstGeom>
            <a:solidFill>
              <a:srgbClr val="FF0000"/>
            </a:solidFill>
            <a:ln w="9525" cap="flat" cmpd="sng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316" name="Shape 316"/>
            <p:cNvSpPr/>
            <p:nvPr/>
          </p:nvSpPr>
          <p:spPr>
            <a:xfrm rot="15960005">
              <a:off x="4284421" y="3464950"/>
              <a:ext cx="332234" cy="485684"/>
            </a:xfrm>
            <a:prstGeom prst="rightArrow">
              <a:avLst>
                <a:gd name="adj1" fmla="val 10529"/>
                <a:gd name="adj2" fmla="val 6141"/>
              </a:avLst>
            </a:prstGeom>
            <a:solidFill>
              <a:srgbClr val="FF0000"/>
            </a:solidFill>
            <a:ln w="9525" cap="flat" cmpd="sng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317" name="Shape 317"/>
            <p:cNvSpPr/>
            <p:nvPr/>
          </p:nvSpPr>
          <p:spPr>
            <a:xfrm rot="13379802">
              <a:off x="7788974" y="2970291"/>
              <a:ext cx="442990" cy="364240"/>
            </a:xfrm>
            <a:prstGeom prst="rightArrow">
              <a:avLst>
                <a:gd name="adj1" fmla="val 10529"/>
                <a:gd name="adj2" fmla="val 6141"/>
              </a:avLst>
            </a:prstGeom>
            <a:solidFill>
              <a:srgbClr val="FF0000"/>
            </a:solidFill>
            <a:ln w="9525" cap="flat" cmpd="sng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318" name="Shape 318"/>
            <p:cNvSpPr txBox="1"/>
            <p:nvPr/>
          </p:nvSpPr>
          <p:spPr>
            <a:xfrm>
              <a:off x="1159700" y="3027382"/>
              <a:ext cx="533399" cy="27494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" sz="1800" b="1" i="0" u="none" strike="noStrike" cap="none" baseline="0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2”</a:t>
              </a:r>
            </a:p>
          </p:txBody>
        </p:sp>
        <p:sp>
          <p:nvSpPr>
            <p:cNvPr id="319" name="Shape 319"/>
            <p:cNvSpPr txBox="1"/>
            <p:nvPr/>
          </p:nvSpPr>
          <p:spPr>
            <a:xfrm>
              <a:off x="4207700" y="3941782"/>
              <a:ext cx="533399" cy="27494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" sz="1800" b="1" i="0" u="none" strike="noStrike" cap="none" baseline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4”</a:t>
              </a:r>
            </a:p>
          </p:txBody>
        </p:sp>
        <p:sp>
          <p:nvSpPr>
            <p:cNvPr id="320" name="Shape 320"/>
            <p:cNvSpPr txBox="1"/>
            <p:nvPr/>
          </p:nvSpPr>
          <p:spPr>
            <a:xfrm>
              <a:off x="8170100" y="3255982"/>
              <a:ext cx="533399" cy="27494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" sz="1800" b="1" i="0" u="none" strike="noStrike" cap="none" baseline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3”</a:t>
              </a:r>
            </a:p>
          </p:txBody>
        </p:sp>
      </p:grpSp>
      <p:sp>
        <p:nvSpPr>
          <p:cNvPr id="321" name="Shape 321"/>
          <p:cNvSpPr txBox="1"/>
          <p:nvPr/>
        </p:nvSpPr>
        <p:spPr>
          <a:xfrm>
            <a:off x="2081001" y="4057649"/>
            <a:ext cx="5578500" cy="342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chemeClr val="lt1"/>
              </a:buClr>
              <a:buSzPct val="25000"/>
            </a:pPr>
            <a:r>
              <a:rPr lang="en" sz="2400" b="0" i="0" u="none" strike="noStrike" cap="none" baseline="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Length x Width x Height = </a:t>
            </a:r>
            <a:r>
              <a:rPr lang="en" sz="2400" b="1" dirty="0">
                <a:solidFill>
                  <a:schemeClr val="tx1"/>
                </a:solidFill>
              </a:rPr>
              <a:t>24 cu in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lang="en" sz="4400" b="0" i="0" u="none" strike="noStrike" cap="none" baseline="0" dirty="0">
                <a:ea typeface="Tahoma"/>
                <a:cs typeface="Tahoma"/>
                <a:sym typeface="Tahoma"/>
              </a:rPr>
              <a:t>How many inches in a cubic foot?</a:t>
            </a:r>
          </a:p>
        </p:txBody>
      </p:sp>
      <p:sp>
        <p:nvSpPr>
          <p:cNvPr id="328" name="Shape 328"/>
          <p:cNvSpPr txBox="1"/>
          <p:nvPr/>
        </p:nvSpPr>
        <p:spPr>
          <a:xfrm>
            <a:off x="2971800" y="2228850"/>
            <a:ext cx="2895600" cy="1166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" sz="6000" b="0" i="0" u="none" strike="noStrike" cap="none" baseline="0" dirty="0">
                <a:solidFill>
                  <a:schemeClr val="tx1">
                    <a:lumMod val="50000"/>
                  </a:schemeClr>
                </a:solidFill>
                <a:latin typeface="+mn-lt"/>
                <a:ea typeface="Arial"/>
                <a:cs typeface="Arial"/>
                <a:sym typeface="Arial"/>
              </a:rPr>
              <a:t>1728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lang="en" sz="4400" b="0" i="0" u="none" strike="noStrike" cap="none" baseline="0" dirty="0">
                <a:ea typeface="Tahoma"/>
                <a:cs typeface="Tahoma"/>
                <a:sym typeface="Tahoma"/>
              </a:rPr>
              <a:t>Divide Barge Volume by the # of cubic inches in a cubic foot.</a:t>
            </a:r>
          </a:p>
        </p:txBody>
      </p:sp>
      <p:sp>
        <p:nvSpPr>
          <p:cNvPr id="334" name="Shape 334"/>
          <p:cNvSpPr txBox="1"/>
          <p:nvPr/>
        </p:nvSpPr>
        <p:spPr>
          <a:xfrm>
            <a:off x="1577362" y="4209510"/>
            <a:ext cx="6585777" cy="618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chemeClr val="lt1"/>
              </a:buClr>
              <a:buSzPct val="25000"/>
            </a:pPr>
            <a:r>
              <a:rPr lang="en" sz="4000" i="0" u="none" strike="noStrike" cap="none" baseline="0" dirty="0">
                <a:solidFill>
                  <a:schemeClr val="tx1"/>
                </a:solidFill>
                <a:latin typeface="+mn-lt"/>
                <a:sym typeface="Arial"/>
              </a:rPr>
              <a:t>24cu” /</a:t>
            </a:r>
            <a:r>
              <a:rPr lang="en-US" sz="4000" i="0" u="none" strike="noStrike" cap="none" baseline="0" dirty="0">
                <a:solidFill>
                  <a:schemeClr val="tx1"/>
                </a:solidFill>
                <a:latin typeface="+mn-lt"/>
                <a:sym typeface="Arial"/>
              </a:rPr>
              <a:t> 1728 = </a:t>
            </a:r>
            <a:r>
              <a:rPr lang="en" sz="4000" b="1" dirty="0">
                <a:solidFill>
                  <a:schemeClr val="tx1"/>
                </a:solidFill>
                <a:latin typeface="+mn-lt"/>
              </a:rPr>
              <a:t>.013 cubic feet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159700" y="2112982"/>
            <a:ext cx="7543799" cy="2103749"/>
            <a:chOff x="1159700" y="2112982"/>
            <a:chExt cx="7543799" cy="2103749"/>
          </a:xfrm>
        </p:grpSpPr>
        <p:grpSp>
          <p:nvGrpSpPr>
            <p:cNvPr id="27" name="Shape 302"/>
            <p:cNvGrpSpPr/>
            <p:nvPr/>
          </p:nvGrpSpPr>
          <p:grpSpPr>
            <a:xfrm>
              <a:off x="2150300" y="2112982"/>
              <a:ext cx="5867400" cy="1371600"/>
              <a:chOff x="2438400" y="2667000"/>
              <a:chExt cx="5867400" cy="1828800"/>
            </a:xfrm>
          </p:grpSpPr>
          <p:cxnSp>
            <p:nvCxnSpPr>
              <p:cNvPr id="34" name="Shape 303"/>
              <p:cNvCxnSpPr/>
              <p:nvPr/>
            </p:nvCxnSpPr>
            <p:spPr>
              <a:xfrm flipH="1">
                <a:off x="6858000" y="2819400"/>
                <a:ext cx="685799" cy="4572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grpSp>
            <p:nvGrpSpPr>
              <p:cNvPr id="35" name="Shape 304"/>
              <p:cNvGrpSpPr/>
              <p:nvPr/>
            </p:nvGrpSpPr>
            <p:grpSpPr>
              <a:xfrm>
                <a:off x="2438400" y="2667000"/>
                <a:ext cx="5867400" cy="1828800"/>
                <a:chOff x="2438400" y="2667000"/>
                <a:chExt cx="5867400" cy="1828800"/>
              </a:xfrm>
            </p:grpSpPr>
            <p:sp>
              <p:nvSpPr>
                <p:cNvPr id="36" name="Shape 305"/>
                <p:cNvSpPr txBox="1"/>
                <p:nvPr/>
              </p:nvSpPr>
              <p:spPr>
                <a:xfrm>
                  <a:off x="2438400" y="3505200"/>
                  <a:ext cx="4572000" cy="990599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 baseline="0">
                    <a:solidFill>
                      <a:schemeClr val="lt1"/>
                    </a:solidFill>
                    <a:latin typeface="Tahoma"/>
                    <a:ea typeface="Tahoma"/>
                    <a:cs typeface="Tahoma"/>
                    <a:sym typeface="Tahoma"/>
                  </a:endParaRPr>
                </a:p>
              </p:txBody>
            </p:sp>
            <p:cxnSp>
              <p:nvCxnSpPr>
                <p:cNvPr id="37" name="Shape 306"/>
                <p:cNvCxnSpPr/>
                <p:nvPr/>
              </p:nvCxnSpPr>
              <p:spPr>
                <a:xfrm rot="10800000" flipH="1">
                  <a:off x="2438400" y="2667000"/>
                  <a:ext cx="1295400" cy="83819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  <p:cxnSp>
              <p:nvCxnSpPr>
                <p:cNvPr id="38" name="Shape 307"/>
                <p:cNvCxnSpPr/>
                <p:nvPr/>
              </p:nvCxnSpPr>
              <p:spPr>
                <a:xfrm rot="10800000" flipH="1">
                  <a:off x="7010400" y="2667000"/>
                  <a:ext cx="1295400" cy="83819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  <p:cxnSp>
              <p:nvCxnSpPr>
                <p:cNvPr id="39" name="Shape 308"/>
                <p:cNvCxnSpPr/>
                <p:nvPr/>
              </p:nvCxnSpPr>
              <p:spPr>
                <a:xfrm>
                  <a:off x="3733800" y="2667000"/>
                  <a:ext cx="4572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  <p:cxnSp>
              <p:nvCxnSpPr>
                <p:cNvPr id="40" name="Shape 309"/>
                <p:cNvCxnSpPr/>
                <p:nvPr/>
              </p:nvCxnSpPr>
              <p:spPr>
                <a:xfrm>
                  <a:off x="8305800" y="2667000"/>
                  <a:ext cx="0" cy="106679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  <p:cxnSp>
              <p:nvCxnSpPr>
                <p:cNvPr id="41" name="Shape 310"/>
                <p:cNvCxnSpPr/>
                <p:nvPr/>
              </p:nvCxnSpPr>
              <p:spPr>
                <a:xfrm rot="10800000" flipH="1">
                  <a:off x="7010400" y="3733799"/>
                  <a:ext cx="1295400" cy="7620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  <p:cxnSp>
              <p:nvCxnSpPr>
                <p:cNvPr id="42" name="Shape 311"/>
                <p:cNvCxnSpPr/>
                <p:nvPr/>
              </p:nvCxnSpPr>
              <p:spPr>
                <a:xfrm flipH="1">
                  <a:off x="3124200" y="2819400"/>
                  <a:ext cx="685799" cy="457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  <p:cxnSp>
              <p:nvCxnSpPr>
                <p:cNvPr id="43" name="Shape 312"/>
                <p:cNvCxnSpPr/>
                <p:nvPr/>
              </p:nvCxnSpPr>
              <p:spPr>
                <a:xfrm>
                  <a:off x="3810000" y="2819400"/>
                  <a:ext cx="37338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  <p:cxnSp>
              <p:nvCxnSpPr>
                <p:cNvPr id="44" name="Shape 313"/>
                <p:cNvCxnSpPr/>
                <p:nvPr/>
              </p:nvCxnSpPr>
              <p:spPr>
                <a:xfrm>
                  <a:off x="3124200" y="3276600"/>
                  <a:ext cx="37338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  <p:cxnSp>
              <p:nvCxnSpPr>
                <p:cNvPr id="45" name="Shape 314"/>
                <p:cNvCxnSpPr/>
                <p:nvPr/>
              </p:nvCxnSpPr>
              <p:spPr>
                <a:xfrm>
                  <a:off x="3810000" y="2819400"/>
                  <a:ext cx="0" cy="457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</p:grpSp>
        </p:grpSp>
        <p:sp>
          <p:nvSpPr>
            <p:cNvPr id="28" name="Shape 315"/>
            <p:cNvSpPr/>
            <p:nvPr/>
          </p:nvSpPr>
          <p:spPr>
            <a:xfrm>
              <a:off x="1616900" y="2970232"/>
              <a:ext cx="442799" cy="364274"/>
            </a:xfrm>
            <a:prstGeom prst="rightArrow">
              <a:avLst>
                <a:gd name="adj1" fmla="val 10529"/>
                <a:gd name="adj2" fmla="val 6141"/>
              </a:avLst>
            </a:prstGeom>
            <a:solidFill>
              <a:srgbClr val="FF0000"/>
            </a:solidFill>
            <a:ln w="9525" cap="flat" cmpd="sng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9" name="Shape 316"/>
            <p:cNvSpPr/>
            <p:nvPr/>
          </p:nvSpPr>
          <p:spPr>
            <a:xfrm rot="15960005">
              <a:off x="4284421" y="3464950"/>
              <a:ext cx="332234" cy="485684"/>
            </a:xfrm>
            <a:prstGeom prst="rightArrow">
              <a:avLst>
                <a:gd name="adj1" fmla="val 10529"/>
                <a:gd name="adj2" fmla="val 6141"/>
              </a:avLst>
            </a:prstGeom>
            <a:solidFill>
              <a:srgbClr val="FF0000"/>
            </a:solidFill>
            <a:ln w="9525" cap="flat" cmpd="sng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30" name="Shape 317"/>
            <p:cNvSpPr/>
            <p:nvPr/>
          </p:nvSpPr>
          <p:spPr>
            <a:xfrm rot="13379802">
              <a:off x="7788974" y="2970291"/>
              <a:ext cx="442990" cy="364240"/>
            </a:xfrm>
            <a:prstGeom prst="rightArrow">
              <a:avLst>
                <a:gd name="adj1" fmla="val 10529"/>
                <a:gd name="adj2" fmla="val 6141"/>
              </a:avLst>
            </a:prstGeom>
            <a:solidFill>
              <a:srgbClr val="FF0000"/>
            </a:solidFill>
            <a:ln w="9525" cap="flat" cmpd="sng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31" name="Shape 318"/>
            <p:cNvSpPr txBox="1"/>
            <p:nvPr/>
          </p:nvSpPr>
          <p:spPr>
            <a:xfrm>
              <a:off x="1159700" y="3027382"/>
              <a:ext cx="533399" cy="27494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" sz="1800" b="1" i="0" u="none" strike="noStrike" cap="none" baseline="0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2”</a:t>
              </a:r>
            </a:p>
          </p:txBody>
        </p:sp>
        <p:sp>
          <p:nvSpPr>
            <p:cNvPr id="32" name="Shape 319"/>
            <p:cNvSpPr txBox="1"/>
            <p:nvPr/>
          </p:nvSpPr>
          <p:spPr>
            <a:xfrm>
              <a:off x="4207700" y="3941782"/>
              <a:ext cx="533399" cy="27494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" sz="1800" b="1" i="0" u="none" strike="noStrike" cap="none" baseline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4”</a:t>
              </a:r>
            </a:p>
          </p:txBody>
        </p:sp>
        <p:sp>
          <p:nvSpPr>
            <p:cNvPr id="33" name="Shape 320"/>
            <p:cNvSpPr txBox="1"/>
            <p:nvPr/>
          </p:nvSpPr>
          <p:spPr>
            <a:xfrm>
              <a:off x="8170100" y="3255982"/>
              <a:ext cx="533399" cy="27494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" sz="1800" b="1" i="0" u="none" strike="noStrike" cap="none" baseline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3”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lang="en" sz="4400" b="0" i="0" u="none" strike="noStrike" cap="none" baseline="0" dirty="0">
                <a:ea typeface="Tahoma"/>
                <a:cs typeface="Tahoma"/>
                <a:sym typeface="Tahoma"/>
              </a:rPr>
              <a:t>The weight of </a:t>
            </a:r>
            <a:r>
              <a:rPr lang="en-US" sz="4400" b="0" i="0" u="none" strike="noStrike" cap="none" baseline="0" dirty="0">
                <a:ea typeface="Tahoma"/>
                <a:cs typeface="Tahoma"/>
                <a:sym typeface="Tahoma"/>
              </a:rPr>
              <a:t>w</a:t>
            </a:r>
            <a:r>
              <a:rPr lang="en" sz="4400" b="0" i="0" u="none" strike="noStrike" cap="none" baseline="0" dirty="0" err="1">
                <a:ea typeface="Tahoma"/>
                <a:cs typeface="Tahoma"/>
                <a:sym typeface="Tahoma"/>
              </a:rPr>
              <a:t>ater</a:t>
            </a:r>
            <a:endParaRPr lang="en" sz="4400" b="0" i="0" u="none" strike="noStrike" cap="none" baseline="0" dirty="0">
              <a:ea typeface="Tahoma"/>
              <a:cs typeface="Tahoma"/>
              <a:sym typeface="Tahoma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13233" y="1828800"/>
            <a:ext cx="7514035" cy="2343151"/>
          </a:xfrm>
        </p:spPr>
        <p:txBody>
          <a:bodyPr>
            <a:normAutofit/>
          </a:bodyPr>
          <a:lstStyle/>
          <a:p>
            <a:pPr lvl="0"/>
            <a:r>
              <a:rPr lang="en" sz="4000" dirty="0">
                <a:solidFill>
                  <a:srgbClr val="00004D"/>
                </a:solidFill>
                <a:ea typeface="Arial"/>
                <a:cs typeface="Arial"/>
                <a:sym typeface="Arial"/>
              </a:rPr>
              <a:t>64 pounds per cubic foot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>
            <a:spLocks noGrp="1"/>
          </p:cNvSpPr>
          <p:nvPr>
            <p:ph type="title"/>
          </p:nvPr>
        </p:nvSpPr>
        <p:spPr>
          <a:xfrm>
            <a:off x="1113234" y="514351"/>
            <a:ext cx="7514035" cy="1702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lang="en-US" sz="4400" b="0" i="0" u="none" strike="noStrike" cap="none" baseline="0" dirty="0">
                <a:ea typeface="Tahoma"/>
                <a:cs typeface="Tahoma"/>
                <a:sym typeface="Tahoma"/>
              </a:rPr>
              <a:t>Determine</a:t>
            </a:r>
            <a:r>
              <a:rPr lang="en-US" sz="4400" b="0" i="0" u="none" strike="noStrike" cap="none" dirty="0">
                <a:ea typeface="Tahoma"/>
                <a:cs typeface="Tahoma"/>
                <a:sym typeface="Tahoma"/>
              </a:rPr>
              <a:t> </a:t>
            </a:r>
            <a:r>
              <a:rPr lang="en" sz="4400" b="0" i="0" u="none" strike="noStrike" cap="none" baseline="0" dirty="0">
                <a:ea typeface="Tahoma"/>
                <a:cs typeface="Tahoma"/>
                <a:sym typeface="Tahoma"/>
              </a:rPr>
              <a:t>pounds of water displaced by the barge.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13233" y="2379945"/>
            <a:ext cx="7514035" cy="1963456"/>
          </a:xfrm>
        </p:spPr>
        <p:txBody>
          <a:bodyPr>
            <a:normAutofit/>
          </a:bodyPr>
          <a:lstStyle/>
          <a:p>
            <a:r>
              <a:rPr lang="en" sz="3600" dirty="0">
                <a:ea typeface="Tahoma"/>
                <a:cs typeface="Tahoma"/>
                <a:sym typeface="Tahoma"/>
              </a:rPr>
              <a:t>Multiply Cu.</a:t>
            </a:r>
            <a:r>
              <a:rPr lang="en-US" sz="3600" dirty="0">
                <a:ea typeface="Tahoma"/>
                <a:cs typeface="Tahoma"/>
                <a:sym typeface="Tahoma"/>
              </a:rPr>
              <a:t> </a:t>
            </a:r>
            <a:r>
              <a:rPr lang="en" sz="3600" dirty="0">
                <a:ea typeface="Tahoma"/>
                <a:cs typeface="Tahoma"/>
                <a:sym typeface="Tahoma"/>
              </a:rPr>
              <a:t>Ft. of barge </a:t>
            </a:r>
            <a:r>
              <a:rPr lang="en-US" sz="3600" dirty="0">
                <a:ea typeface="Tahoma"/>
                <a:cs typeface="Tahoma"/>
                <a:sym typeface="Tahoma"/>
              </a:rPr>
              <a:t>by </a:t>
            </a:r>
            <a:r>
              <a:rPr lang="en" sz="3600" dirty="0">
                <a:ea typeface="Tahoma"/>
                <a:cs typeface="Tahoma"/>
                <a:sym typeface="Tahoma"/>
              </a:rPr>
              <a:t>weight of water per cubic foot</a:t>
            </a:r>
            <a:endParaRPr lang="en-US" sz="3600" b="1" dirty="0"/>
          </a:p>
          <a:p>
            <a:r>
              <a:rPr lang="en" sz="3600" dirty="0"/>
              <a:t>.013 x 64 = </a:t>
            </a:r>
            <a:r>
              <a:rPr lang="en-US" sz="3600" dirty="0"/>
              <a:t> </a:t>
            </a:r>
            <a:r>
              <a:rPr lang="en" sz="3600" b="1" dirty="0">
                <a:sym typeface="Arial"/>
              </a:rPr>
              <a:t>.832 pounds displaced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lang="en" sz="4000" b="0" i="0" u="none" strike="noStrike" cap="none" baseline="0" dirty="0">
                <a:ea typeface="Tahoma"/>
                <a:cs typeface="Tahoma"/>
                <a:sym typeface="Tahoma"/>
              </a:rPr>
              <a:t>Determine the mass of the barge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159700" y="2112982"/>
            <a:ext cx="7543799" cy="2103749"/>
            <a:chOff x="1159700" y="2112982"/>
            <a:chExt cx="7543799" cy="2103749"/>
          </a:xfrm>
        </p:grpSpPr>
        <p:grpSp>
          <p:nvGrpSpPr>
            <p:cNvPr id="18" name="Shape 302"/>
            <p:cNvGrpSpPr/>
            <p:nvPr/>
          </p:nvGrpSpPr>
          <p:grpSpPr>
            <a:xfrm>
              <a:off x="2150300" y="2112982"/>
              <a:ext cx="5867400" cy="1371600"/>
              <a:chOff x="2438400" y="2667000"/>
              <a:chExt cx="5867400" cy="1828800"/>
            </a:xfrm>
          </p:grpSpPr>
          <p:cxnSp>
            <p:nvCxnSpPr>
              <p:cNvPr id="25" name="Shape 303"/>
              <p:cNvCxnSpPr/>
              <p:nvPr/>
            </p:nvCxnSpPr>
            <p:spPr>
              <a:xfrm flipH="1">
                <a:off x="6858000" y="2819400"/>
                <a:ext cx="685799" cy="4572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grpSp>
            <p:nvGrpSpPr>
              <p:cNvPr id="26" name="Shape 304"/>
              <p:cNvGrpSpPr/>
              <p:nvPr/>
            </p:nvGrpSpPr>
            <p:grpSpPr>
              <a:xfrm>
                <a:off x="2438400" y="2667000"/>
                <a:ext cx="5867400" cy="1828800"/>
                <a:chOff x="2438400" y="2667000"/>
                <a:chExt cx="5867400" cy="1828800"/>
              </a:xfrm>
            </p:grpSpPr>
            <p:sp>
              <p:nvSpPr>
                <p:cNvPr id="27" name="Shape 305"/>
                <p:cNvSpPr txBox="1"/>
                <p:nvPr/>
              </p:nvSpPr>
              <p:spPr>
                <a:xfrm>
                  <a:off x="2438400" y="3505200"/>
                  <a:ext cx="4572000" cy="990599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 baseline="0">
                    <a:solidFill>
                      <a:schemeClr val="lt1"/>
                    </a:solidFill>
                    <a:latin typeface="Tahoma"/>
                    <a:ea typeface="Tahoma"/>
                    <a:cs typeface="Tahoma"/>
                    <a:sym typeface="Tahoma"/>
                  </a:endParaRPr>
                </a:p>
              </p:txBody>
            </p:sp>
            <p:cxnSp>
              <p:nvCxnSpPr>
                <p:cNvPr id="28" name="Shape 306"/>
                <p:cNvCxnSpPr/>
                <p:nvPr/>
              </p:nvCxnSpPr>
              <p:spPr>
                <a:xfrm rot="10800000" flipH="1">
                  <a:off x="2438400" y="2667000"/>
                  <a:ext cx="1295400" cy="83819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  <p:cxnSp>
              <p:nvCxnSpPr>
                <p:cNvPr id="29" name="Shape 307"/>
                <p:cNvCxnSpPr/>
                <p:nvPr/>
              </p:nvCxnSpPr>
              <p:spPr>
                <a:xfrm rot="10800000" flipH="1">
                  <a:off x="7010400" y="2667000"/>
                  <a:ext cx="1295400" cy="83819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  <p:cxnSp>
              <p:nvCxnSpPr>
                <p:cNvPr id="30" name="Shape 308"/>
                <p:cNvCxnSpPr/>
                <p:nvPr/>
              </p:nvCxnSpPr>
              <p:spPr>
                <a:xfrm>
                  <a:off x="3733800" y="2667000"/>
                  <a:ext cx="4572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  <p:cxnSp>
              <p:nvCxnSpPr>
                <p:cNvPr id="31" name="Shape 309"/>
                <p:cNvCxnSpPr/>
                <p:nvPr/>
              </p:nvCxnSpPr>
              <p:spPr>
                <a:xfrm>
                  <a:off x="8305800" y="2667000"/>
                  <a:ext cx="0" cy="106679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  <p:cxnSp>
              <p:nvCxnSpPr>
                <p:cNvPr id="32" name="Shape 310"/>
                <p:cNvCxnSpPr/>
                <p:nvPr/>
              </p:nvCxnSpPr>
              <p:spPr>
                <a:xfrm rot="10800000" flipH="1">
                  <a:off x="7010400" y="3733799"/>
                  <a:ext cx="1295400" cy="7620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  <p:cxnSp>
              <p:nvCxnSpPr>
                <p:cNvPr id="33" name="Shape 311"/>
                <p:cNvCxnSpPr/>
                <p:nvPr/>
              </p:nvCxnSpPr>
              <p:spPr>
                <a:xfrm flipH="1">
                  <a:off x="3124200" y="2819400"/>
                  <a:ext cx="685799" cy="457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  <p:cxnSp>
              <p:nvCxnSpPr>
                <p:cNvPr id="34" name="Shape 312"/>
                <p:cNvCxnSpPr/>
                <p:nvPr/>
              </p:nvCxnSpPr>
              <p:spPr>
                <a:xfrm>
                  <a:off x="3810000" y="2819400"/>
                  <a:ext cx="37338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  <p:cxnSp>
              <p:nvCxnSpPr>
                <p:cNvPr id="35" name="Shape 313"/>
                <p:cNvCxnSpPr/>
                <p:nvPr/>
              </p:nvCxnSpPr>
              <p:spPr>
                <a:xfrm>
                  <a:off x="3124200" y="3276600"/>
                  <a:ext cx="37338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  <p:cxnSp>
              <p:nvCxnSpPr>
                <p:cNvPr id="36" name="Shape 314"/>
                <p:cNvCxnSpPr/>
                <p:nvPr/>
              </p:nvCxnSpPr>
              <p:spPr>
                <a:xfrm>
                  <a:off x="3810000" y="2819400"/>
                  <a:ext cx="0" cy="457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</p:grpSp>
        </p:grpSp>
        <p:sp>
          <p:nvSpPr>
            <p:cNvPr id="19" name="Shape 315"/>
            <p:cNvSpPr/>
            <p:nvPr/>
          </p:nvSpPr>
          <p:spPr>
            <a:xfrm>
              <a:off x="1616900" y="2970232"/>
              <a:ext cx="442799" cy="364274"/>
            </a:xfrm>
            <a:prstGeom prst="rightArrow">
              <a:avLst>
                <a:gd name="adj1" fmla="val 10529"/>
                <a:gd name="adj2" fmla="val 6141"/>
              </a:avLst>
            </a:prstGeom>
            <a:solidFill>
              <a:srgbClr val="FF0000"/>
            </a:solidFill>
            <a:ln w="9525" cap="flat" cmpd="sng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0" name="Shape 316"/>
            <p:cNvSpPr/>
            <p:nvPr/>
          </p:nvSpPr>
          <p:spPr>
            <a:xfrm rot="15960005">
              <a:off x="4284421" y="3464950"/>
              <a:ext cx="332234" cy="485684"/>
            </a:xfrm>
            <a:prstGeom prst="rightArrow">
              <a:avLst>
                <a:gd name="adj1" fmla="val 10529"/>
                <a:gd name="adj2" fmla="val 6141"/>
              </a:avLst>
            </a:prstGeom>
            <a:solidFill>
              <a:srgbClr val="FF0000"/>
            </a:solidFill>
            <a:ln w="9525" cap="flat" cmpd="sng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1" name="Shape 317"/>
            <p:cNvSpPr/>
            <p:nvPr/>
          </p:nvSpPr>
          <p:spPr>
            <a:xfrm rot="13379802">
              <a:off x="7788974" y="2970291"/>
              <a:ext cx="442990" cy="364240"/>
            </a:xfrm>
            <a:prstGeom prst="rightArrow">
              <a:avLst>
                <a:gd name="adj1" fmla="val 10529"/>
                <a:gd name="adj2" fmla="val 6141"/>
              </a:avLst>
            </a:prstGeom>
            <a:solidFill>
              <a:srgbClr val="FF0000"/>
            </a:solidFill>
            <a:ln w="9525" cap="flat" cmpd="sng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2" name="Shape 318"/>
            <p:cNvSpPr txBox="1"/>
            <p:nvPr/>
          </p:nvSpPr>
          <p:spPr>
            <a:xfrm>
              <a:off x="1159700" y="3027382"/>
              <a:ext cx="533399" cy="27494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" sz="1800" b="1" i="0" u="none" strike="noStrike" cap="none" baseline="0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2”</a:t>
              </a:r>
            </a:p>
          </p:txBody>
        </p:sp>
        <p:sp>
          <p:nvSpPr>
            <p:cNvPr id="23" name="Shape 319"/>
            <p:cNvSpPr txBox="1"/>
            <p:nvPr/>
          </p:nvSpPr>
          <p:spPr>
            <a:xfrm>
              <a:off x="4207700" y="3941782"/>
              <a:ext cx="533399" cy="27494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" sz="1800" b="1" i="0" u="none" strike="noStrike" cap="none" baseline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4”</a:t>
              </a:r>
            </a:p>
          </p:txBody>
        </p:sp>
        <p:sp>
          <p:nvSpPr>
            <p:cNvPr id="24" name="Shape 320"/>
            <p:cNvSpPr txBox="1"/>
            <p:nvPr/>
          </p:nvSpPr>
          <p:spPr>
            <a:xfrm>
              <a:off x="8170100" y="3255982"/>
              <a:ext cx="533399" cy="27494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" sz="1800" b="1" i="0" u="none" strike="noStrike" cap="none" baseline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3”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430049" y="2882550"/>
            <a:ext cx="40646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n-lt"/>
              </a:rPr>
              <a:t>Approximately 100 grams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lang="en" sz="4000" b="0" i="0" u="none" strike="noStrike" cap="none" baseline="0" dirty="0">
                <a:ea typeface="Tahoma"/>
                <a:cs typeface="Tahoma"/>
                <a:sym typeface="Tahoma"/>
              </a:rPr>
              <a:t>How many grams are in a pound?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29965" y="1554480"/>
            <a:ext cx="7514035" cy="2343151"/>
          </a:xfrm>
        </p:spPr>
        <p:txBody>
          <a:bodyPr>
            <a:normAutofit/>
          </a:bodyPr>
          <a:lstStyle/>
          <a:p>
            <a:pPr lvl="0"/>
            <a:r>
              <a:rPr lang="en" sz="4000" dirty="0">
                <a:solidFill>
                  <a:srgbClr val="00004D"/>
                </a:solidFill>
                <a:ea typeface="Arial"/>
                <a:cs typeface="Arial"/>
                <a:sym typeface="Arial"/>
              </a:rPr>
              <a:t>1 pound = 453.6 grams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lang="en" sz="4400" b="0" i="0" u="none" strike="noStrike" cap="none" baseline="0" dirty="0">
                <a:ea typeface="Tahoma"/>
                <a:cs typeface="Tahoma"/>
                <a:sym typeface="Tahoma"/>
              </a:rPr>
              <a:t>Convert grams to pounds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14605" y="3086096"/>
            <a:ext cx="7514035" cy="1499993"/>
          </a:xfrm>
        </p:spPr>
        <p:txBody>
          <a:bodyPr>
            <a:normAutofit/>
          </a:bodyPr>
          <a:lstStyle/>
          <a:p>
            <a:pPr lvl="0"/>
            <a:r>
              <a:rPr lang="en" sz="4000" dirty="0">
                <a:ea typeface="Arial"/>
                <a:cs typeface="Arial"/>
                <a:sym typeface="Arial"/>
              </a:rPr>
              <a:t>100 / 453.6</a:t>
            </a:r>
            <a:r>
              <a:rPr lang="en-US" sz="4000" dirty="0">
                <a:ea typeface="Arial"/>
                <a:cs typeface="Arial"/>
                <a:sym typeface="Arial"/>
              </a:rPr>
              <a:t> = </a:t>
            </a:r>
            <a:r>
              <a:rPr lang="en-US" sz="4000" b="1" dirty="0">
                <a:ea typeface="Arial"/>
                <a:cs typeface="Arial"/>
                <a:sym typeface="Arial"/>
              </a:rPr>
              <a:t>.22 pounds</a:t>
            </a:r>
            <a:endParaRPr lang="en" sz="4000" b="1" dirty="0">
              <a:ea typeface="Arial"/>
              <a:cs typeface="Arial"/>
              <a:sym typeface="Arial"/>
            </a:endParaRPr>
          </a:p>
        </p:txBody>
      </p:sp>
      <p:grpSp>
        <p:nvGrpSpPr>
          <p:cNvPr id="19" name="Shape 258"/>
          <p:cNvGrpSpPr/>
          <p:nvPr/>
        </p:nvGrpSpPr>
        <p:grpSpPr>
          <a:xfrm>
            <a:off x="1414605" y="1847848"/>
            <a:ext cx="5867400" cy="1371600"/>
            <a:chOff x="2438400" y="2667000"/>
            <a:chExt cx="5867400" cy="1828800"/>
          </a:xfrm>
        </p:grpSpPr>
        <p:cxnSp>
          <p:nvCxnSpPr>
            <p:cNvPr id="20" name="Shape 259"/>
            <p:cNvCxnSpPr/>
            <p:nvPr/>
          </p:nvCxnSpPr>
          <p:spPr>
            <a:xfrm flipH="1">
              <a:off x="6858000" y="2819400"/>
              <a:ext cx="685799" cy="457200"/>
            </a:xfrm>
            <a:prstGeom prst="straightConnector1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grpSp>
          <p:nvGrpSpPr>
            <p:cNvPr id="21" name="Shape 260"/>
            <p:cNvGrpSpPr/>
            <p:nvPr/>
          </p:nvGrpSpPr>
          <p:grpSpPr>
            <a:xfrm>
              <a:off x="2438400" y="2667000"/>
              <a:ext cx="5867400" cy="1828800"/>
              <a:chOff x="2438400" y="2667000"/>
              <a:chExt cx="5867400" cy="1828800"/>
            </a:xfrm>
          </p:grpSpPr>
          <p:sp>
            <p:nvSpPr>
              <p:cNvPr id="22" name="Shape 261"/>
              <p:cNvSpPr txBox="1"/>
              <p:nvPr/>
            </p:nvSpPr>
            <p:spPr>
              <a:xfrm>
                <a:off x="2438400" y="3505200"/>
                <a:ext cx="4572000" cy="990599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cxnSp>
            <p:nvCxnSpPr>
              <p:cNvPr id="23" name="Shape 262"/>
              <p:cNvCxnSpPr/>
              <p:nvPr/>
            </p:nvCxnSpPr>
            <p:spPr>
              <a:xfrm rot="10800000" flipH="1">
                <a:off x="2438400" y="2667000"/>
                <a:ext cx="1295400" cy="838199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4" name="Shape 263"/>
              <p:cNvCxnSpPr/>
              <p:nvPr/>
            </p:nvCxnSpPr>
            <p:spPr>
              <a:xfrm rot="10800000" flipH="1">
                <a:off x="7010400" y="2667000"/>
                <a:ext cx="1295400" cy="838199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5" name="Shape 264"/>
              <p:cNvCxnSpPr/>
              <p:nvPr/>
            </p:nvCxnSpPr>
            <p:spPr>
              <a:xfrm>
                <a:off x="3733800" y="2667000"/>
                <a:ext cx="4572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6" name="Shape 265"/>
              <p:cNvCxnSpPr/>
              <p:nvPr/>
            </p:nvCxnSpPr>
            <p:spPr>
              <a:xfrm>
                <a:off x="8305800" y="2667000"/>
                <a:ext cx="0" cy="1066799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7" name="Shape 266"/>
              <p:cNvCxnSpPr/>
              <p:nvPr/>
            </p:nvCxnSpPr>
            <p:spPr>
              <a:xfrm rot="10800000" flipH="1">
                <a:off x="7010400" y="3733799"/>
                <a:ext cx="1295400" cy="762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8" name="Shape 267"/>
              <p:cNvCxnSpPr/>
              <p:nvPr/>
            </p:nvCxnSpPr>
            <p:spPr>
              <a:xfrm flipH="1">
                <a:off x="3124200" y="2819400"/>
                <a:ext cx="685799" cy="4572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9" name="Shape 268"/>
              <p:cNvCxnSpPr/>
              <p:nvPr/>
            </p:nvCxnSpPr>
            <p:spPr>
              <a:xfrm>
                <a:off x="3810000" y="2819400"/>
                <a:ext cx="3733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30" name="Shape 269"/>
              <p:cNvCxnSpPr/>
              <p:nvPr/>
            </p:nvCxnSpPr>
            <p:spPr>
              <a:xfrm>
                <a:off x="3124200" y="3276600"/>
                <a:ext cx="3733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31" name="Shape 270"/>
              <p:cNvCxnSpPr/>
              <p:nvPr/>
            </p:nvCxnSpPr>
            <p:spPr>
              <a:xfrm>
                <a:off x="3810000" y="2819400"/>
                <a:ext cx="0" cy="4572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</p:grpSp>
      </p:grp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Shape 419"/>
          <p:cNvSpPr txBox="1">
            <a:spLocks noGrp="1"/>
          </p:cNvSpPr>
          <p:nvPr>
            <p:ph type="title"/>
          </p:nvPr>
        </p:nvSpPr>
        <p:spPr>
          <a:xfrm>
            <a:off x="1113233" y="803911"/>
            <a:ext cx="7514035" cy="13144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lang="en" sz="4400" b="0" i="0" u="none" strike="noStrike" cap="none" baseline="0" dirty="0">
                <a:ea typeface="Tahoma"/>
                <a:cs typeface="Tahoma"/>
                <a:sym typeface="Tahoma"/>
              </a:rPr>
              <a:t>Subtract weight of barge from weight of displaced water to find penny load.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13233" y="2346960"/>
            <a:ext cx="7514035" cy="1935481"/>
          </a:xfrm>
        </p:spPr>
        <p:txBody>
          <a:bodyPr>
            <a:normAutofit/>
          </a:bodyPr>
          <a:lstStyle/>
          <a:p>
            <a:pPr lvl="0"/>
            <a:r>
              <a:rPr lang="en" sz="3600" dirty="0">
                <a:ea typeface="Arial"/>
                <a:cs typeface="Arial"/>
                <a:sym typeface="Arial"/>
              </a:rPr>
              <a:t>.832 - .22</a:t>
            </a:r>
            <a:r>
              <a:rPr lang="en-US" sz="3600" dirty="0">
                <a:ea typeface="Arial"/>
                <a:cs typeface="Arial"/>
                <a:sym typeface="Arial"/>
              </a:rPr>
              <a:t> = </a:t>
            </a:r>
            <a:r>
              <a:rPr lang="en-US" sz="3600" b="1" dirty="0">
                <a:ea typeface="Arial"/>
                <a:cs typeface="Arial"/>
                <a:sym typeface="Arial"/>
              </a:rPr>
              <a:t>.612 pounds of pennies</a:t>
            </a:r>
            <a:endParaRPr lang="en" sz="3600" b="1" dirty="0"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Shape 4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lang="en" sz="4000" b="0" i="0" u="none" strike="noStrike" cap="none" baseline="0" dirty="0">
                <a:ea typeface="Tahoma"/>
                <a:cs typeface="Tahoma"/>
                <a:sym typeface="Tahoma"/>
              </a:rPr>
              <a:t>Convert penny load </a:t>
            </a:r>
            <a:r>
              <a:rPr lang="en" sz="4000" b="0" i="0" u="none" strike="noStrike" cap="none" baseline="0" dirty="0" err="1">
                <a:ea typeface="Tahoma"/>
                <a:cs typeface="Tahoma"/>
                <a:sym typeface="Tahoma"/>
              </a:rPr>
              <a:t>lbs</a:t>
            </a:r>
            <a:r>
              <a:rPr lang="en" sz="4000" b="0" i="0" u="none" strike="noStrike" cap="none" baseline="0" dirty="0">
                <a:ea typeface="Tahoma"/>
                <a:cs typeface="Tahoma"/>
                <a:sym typeface="Tahoma"/>
              </a:rPr>
              <a:t> into mass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13234" y="1828800"/>
            <a:ext cx="7514035" cy="2343151"/>
          </a:xfrm>
        </p:spPr>
        <p:txBody>
          <a:bodyPr>
            <a:normAutofit/>
          </a:bodyPr>
          <a:lstStyle/>
          <a:p>
            <a:pPr lvl="0"/>
            <a:r>
              <a:rPr lang="en" sz="3600" dirty="0">
                <a:ea typeface="Arial"/>
                <a:cs typeface="Arial"/>
                <a:sym typeface="Arial"/>
              </a:rPr>
              <a:t>.612 x 453.6</a:t>
            </a:r>
            <a:r>
              <a:rPr lang="en-US" sz="3600" dirty="0">
                <a:ea typeface="Arial"/>
                <a:cs typeface="Arial"/>
                <a:sym typeface="Arial"/>
              </a:rPr>
              <a:t> = </a:t>
            </a:r>
            <a:r>
              <a:rPr lang="en-US" sz="3600" b="1" dirty="0">
                <a:ea typeface="Arial"/>
                <a:cs typeface="Arial"/>
                <a:sym typeface="Arial"/>
              </a:rPr>
              <a:t>277 grams of pennies</a:t>
            </a:r>
            <a:endParaRPr lang="en" sz="3600" b="1" dirty="0"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dirty="0">
                <a:solidFill>
                  <a:schemeClr val="tx1"/>
                </a:solidFill>
              </a:rPr>
              <a:t>The Purpose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1113233" y="1828800"/>
            <a:ext cx="7514035" cy="2343151"/>
          </a:xfrm>
        </p:spPr>
        <p:txBody>
          <a:bodyPr>
            <a:normAutofit/>
          </a:bodyPr>
          <a:lstStyle/>
          <a:p>
            <a:r>
              <a:rPr lang="en-US" sz="2400" i="1" dirty="0">
                <a:solidFill>
                  <a:schemeClr val="tx1"/>
                </a:solidFill>
              </a:rPr>
              <a:t>To understand the tremendous difficulty to design a lightweight vessel such as the trireme that could carry a crew of 200 and maintain maximum speed and flexibility. </a:t>
            </a:r>
          </a:p>
        </p:txBody>
      </p:sp>
    </p:spTree>
    <p:extLst>
      <p:ext uri="{BB962C8B-B14F-4D97-AF65-F5344CB8AC3E}">
        <p14:creationId xmlns:p14="http://schemas.microsoft.com/office/powerpoint/2010/main" val="1204173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Shape 433"/>
          <p:cNvSpPr txBox="1">
            <a:spLocks noGrp="1"/>
          </p:cNvSpPr>
          <p:nvPr>
            <p:ph type="title"/>
          </p:nvPr>
        </p:nvSpPr>
        <p:spPr>
          <a:xfrm>
            <a:off x="1311354" y="514351"/>
            <a:ext cx="7514035" cy="13144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lang="en" sz="4400" b="0" i="0" u="none" strike="noStrike" cap="none" baseline="0" dirty="0">
                <a:ea typeface="Tahoma"/>
                <a:cs typeface="Tahoma"/>
                <a:sym typeface="Tahoma"/>
              </a:rPr>
              <a:t>What is the mass of a penny?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50005" y="1813560"/>
            <a:ext cx="4069795" cy="2343151"/>
          </a:xfrm>
        </p:spPr>
        <p:txBody>
          <a:bodyPr>
            <a:normAutofit/>
          </a:bodyPr>
          <a:lstStyle/>
          <a:p>
            <a:pPr lvl="0"/>
            <a:r>
              <a:rPr lang="en" sz="4000" dirty="0">
                <a:ea typeface="Tahoma"/>
                <a:cs typeface="Tahoma"/>
                <a:sym typeface="Tahoma"/>
              </a:rPr>
              <a:t>2.78 grams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 txBox="1">
            <a:spLocks noGrp="1"/>
          </p:cNvSpPr>
          <p:nvPr>
            <p:ph type="title"/>
          </p:nvPr>
        </p:nvSpPr>
        <p:spPr>
          <a:xfrm>
            <a:off x="1372314" y="701041"/>
            <a:ext cx="7514035" cy="13144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lang="en" sz="3200" b="0" i="0" u="none" strike="noStrike" cap="none" baseline="0" dirty="0">
                <a:latin typeface="Tahoma"/>
                <a:ea typeface="Tahoma"/>
                <a:cs typeface="Tahoma"/>
                <a:sym typeface="Tahoma"/>
              </a:rPr>
              <a:t>Divide allowable penny mass by the mass of one penny to determine the number of pennies the barge can hold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6427" y="2015490"/>
            <a:ext cx="5927647" cy="2343151"/>
          </a:xfrm>
        </p:spPr>
        <p:txBody>
          <a:bodyPr>
            <a:normAutofit/>
          </a:bodyPr>
          <a:lstStyle/>
          <a:p>
            <a:pPr lvl="0"/>
            <a:r>
              <a:rPr lang="en" sz="4000" dirty="0">
                <a:ea typeface="Arial"/>
                <a:cs typeface="Arial"/>
                <a:sym typeface="Arial"/>
              </a:rPr>
              <a:t>277 / 2.78 =</a:t>
            </a:r>
            <a:r>
              <a:rPr lang="en-US" sz="4000" dirty="0">
                <a:ea typeface="Arial"/>
                <a:cs typeface="Arial"/>
                <a:sym typeface="Arial"/>
              </a:rPr>
              <a:t> </a:t>
            </a:r>
            <a:r>
              <a:rPr lang="en-US" sz="4000" b="1" dirty="0">
                <a:ea typeface="Arial"/>
                <a:cs typeface="Arial"/>
                <a:sym typeface="Arial"/>
              </a:rPr>
              <a:t>99 pennies</a:t>
            </a:r>
            <a:endParaRPr lang="en" sz="4000" b="1" dirty="0"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Shape 4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lang="en" sz="4400" b="0" i="0" u="none" strike="noStrike" cap="none" baseline="0" dirty="0">
                <a:ea typeface="Tahoma"/>
                <a:cs typeface="Tahoma"/>
                <a:sym typeface="Tahoma"/>
              </a:rPr>
              <a:t>Why could this number be less?</a:t>
            </a:r>
          </a:p>
        </p:txBody>
      </p:sp>
      <p:sp>
        <p:nvSpPr>
          <p:cNvPr id="447" name="Shape 447"/>
          <p:cNvSpPr txBox="1">
            <a:spLocks noGrp="1"/>
          </p:cNvSpPr>
          <p:nvPr>
            <p:ph idx="1"/>
          </p:nvPr>
        </p:nvSpPr>
        <p:spPr>
          <a:xfrm>
            <a:off x="2439115" y="1828800"/>
            <a:ext cx="4312206" cy="23431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20000"/>
              <a:buFont typeface="Tahoma"/>
              <a:buChar char="•"/>
            </a:pPr>
            <a:r>
              <a:rPr lang="en" sz="3200" b="0" i="0" u="none" strike="noStrike" cap="none" baseline="0" dirty="0">
                <a:ea typeface="Tahoma"/>
                <a:cs typeface="Tahoma"/>
                <a:sym typeface="Tahoma"/>
              </a:rPr>
              <a:t>Workmanship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20000"/>
              <a:buFont typeface="Tahoma"/>
              <a:buChar char="•"/>
            </a:pPr>
            <a:r>
              <a:rPr lang="en" sz="3200" b="0" i="0" u="none" strike="noStrike" cap="none" baseline="0" dirty="0">
                <a:ea typeface="Tahoma"/>
                <a:cs typeface="Tahoma"/>
                <a:sym typeface="Tahoma"/>
              </a:rPr>
              <a:t>Loading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20000"/>
              <a:buFont typeface="Tahoma"/>
              <a:buChar char="•"/>
            </a:pPr>
            <a:r>
              <a:rPr lang="en" sz="3200" b="0" i="0" u="none" strike="noStrike" cap="none" baseline="0" dirty="0">
                <a:ea typeface="Tahoma"/>
                <a:cs typeface="Tahoma"/>
                <a:sym typeface="Tahoma"/>
              </a:rPr>
              <a:t>Other variable</a:t>
            </a:r>
            <a:r>
              <a:rPr lang="en-US" sz="3200" b="0" i="0" u="none" strike="noStrike" cap="none" baseline="0" dirty="0">
                <a:ea typeface="Tahoma"/>
                <a:cs typeface="Tahoma"/>
                <a:sym typeface="Tahoma"/>
              </a:rPr>
              <a:t>s</a:t>
            </a:r>
            <a:endParaRPr lang="en" sz="3200" b="0" i="0" u="none" strike="noStrike" cap="none" baseline="0" dirty="0"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2" y="544831"/>
            <a:ext cx="7514035" cy="1314449"/>
          </a:xfrm>
        </p:spPr>
        <p:txBody>
          <a:bodyPr>
            <a:normAutofit/>
          </a:bodyPr>
          <a:lstStyle/>
          <a:p>
            <a:r>
              <a:rPr lang="en-US" sz="4400" dirty="0"/>
              <a:t>Now that you have a plan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1250393" y="1859280"/>
            <a:ext cx="7514035" cy="2343151"/>
          </a:xfrm>
        </p:spPr>
        <p:txBody>
          <a:bodyPr>
            <a:normAutofit/>
          </a:bodyPr>
          <a:lstStyle/>
          <a:p>
            <a:r>
              <a:rPr lang="en-US" sz="3200" dirty="0"/>
              <a:t>You and your design team will meet to build your vessel.</a:t>
            </a:r>
          </a:p>
        </p:txBody>
      </p:sp>
    </p:spTree>
    <p:extLst>
      <p:ext uri="{BB962C8B-B14F-4D97-AF65-F5344CB8AC3E}">
        <p14:creationId xmlns:p14="http://schemas.microsoft.com/office/powerpoint/2010/main" val="3407774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lang="en" sz="4400" b="0" i="0" u="none" strike="noStrike" cap="none" baseline="0" dirty="0">
                <a:ea typeface="Tahoma"/>
                <a:cs typeface="Tahoma"/>
                <a:sym typeface="Tahoma"/>
              </a:rPr>
              <a:t>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3233" y="1828800"/>
            <a:ext cx="7514035" cy="2343151"/>
          </a:xfrm>
        </p:spPr>
        <p:txBody>
          <a:bodyPr>
            <a:normAutofit/>
          </a:bodyPr>
          <a:lstStyle/>
          <a:p>
            <a:pPr lvl="0"/>
            <a:r>
              <a:rPr lang="en" sz="2400" i="1" dirty="0">
                <a:sym typeface="Arial"/>
              </a:rPr>
              <a:t>Design and build a floating structure to be tested in class to hold as </a:t>
            </a:r>
            <a:r>
              <a:rPr lang="en" sz="2400" i="1" dirty="0"/>
              <a:t>much</a:t>
            </a:r>
            <a:r>
              <a:rPr lang="en" sz="2400" i="1" dirty="0">
                <a:sym typeface="Arial"/>
              </a:rPr>
              <a:t> as possible before capsizing or sinking</a:t>
            </a:r>
            <a:r>
              <a:rPr lang="en" sz="2400" i="1" dirty="0"/>
              <a:t> and travel </a:t>
            </a:r>
            <a:r>
              <a:rPr lang="en-US" sz="2400" i="1" dirty="0"/>
              <a:t>with maximum speed</a:t>
            </a:r>
            <a:r>
              <a:rPr lang="en" sz="2400" i="1" dirty="0"/>
              <a:t> through the water.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xfrm>
            <a:off x="1113233" y="544831"/>
            <a:ext cx="7514035" cy="13144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lang="en" sz="4400" b="0" i="0" u="none" strike="noStrike" cap="none" baseline="0" dirty="0">
                <a:ea typeface="Tahoma"/>
                <a:cs typeface="Tahoma"/>
                <a:sym typeface="Tahoma"/>
              </a:rPr>
              <a:t>Specifications</a:t>
            </a:r>
          </a:p>
        </p:txBody>
      </p:sp>
      <p:sp>
        <p:nvSpPr>
          <p:cNvPr id="236" name="Shape 236"/>
          <p:cNvSpPr txBox="1">
            <a:spLocks noGrp="1"/>
          </p:cNvSpPr>
          <p:nvPr>
            <p:ph idx="1"/>
          </p:nvPr>
        </p:nvSpPr>
        <p:spPr>
          <a:xfrm>
            <a:off x="1113232" y="1859280"/>
            <a:ext cx="7514035" cy="27972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819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Tahoma"/>
              <a:buChar char="•"/>
            </a:pPr>
            <a:r>
              <a:rPr lang="en" sz="2400" dirty="0"/>
              <a:t>Vessel</a:t>
            </a:r>
            <a:r>
              <a:rPr lang="en" sz="2400" b="0" i="0" u="none" strike="noStrike" cap="none" baseline="0" dirty="0">
                <a:ea typeface="Tahoma"/>
                <a:cs typeface="Tahoma"/>
                <a:sym typeface="Tahoma"/>
              </a:rPr>
              <a:t> may consist of </a:t>
            </a:r>
            <a:r>
              <a:rPr lang="en-US" sz="2400" b="0" i="0" u="none" strike="noStrike" cap="none" baseline="0" dirty="0">
                <a:ea typeface="Tahoma"/>
                <a:cs typeface="Tahoma"/>
                <a:sym typeface="Tahoma"/>
              </a:rPr>
              <a:t>only </a:t>
            </a:r>
            <a:r>
              <a:rPr lang="en" sz="2400" dirty="0"/>
              <a:t>foam core</a:t>
            </a:r>
            <a:r>
              <a:rPr lang="en" sz="2400" b="0" i="0" u="none" strike="noStrike" cap="none" baseline="0" dirty="0">
                <a:ea typeface="Tahoma"/>
                <a:cs typeface="Tahoma"/>
                <a:sym typeface="Tahoma"/>
              </a:rPr>
              <a:t> and glue/tape</a:t>
            </a:r>
            <a:endParaRPr lang="en-US" sz="2400" b="0" i="0" u="none" strike="noStrike" cap="none" baseline="0" dirty="0">
              <a:ea typeface="Tahoma"/>
              <a:cs typeface="Tahoma"/>
              <a:sym typeface="Tahoma"/>
            </a:endParaRPr>
          </a:p>
          <a:p>
            <a:pPr marL="685800" lvl="1" indent="-28194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Tahoma"/>
              <a:buChar char="•"/>
            </a:pPr>
            <a:r>
              <a:rPr lang="en-US" sz="2100" dirty="0">
                <a:ea typeface="Tahoma"/>
                <a:cs typeface="Tahoma"/>
                <a:sym typeface="Tahoma"/>
              </a:rPr>
              <a:t>All materials </a:t>
            </a:r>
            <a:r>
              <a:rPr lang="en" sz="2100" b="0" i="0" u="none" strike="noStrike" cap="none" baseline="0" dirty="0">
                <a:ea typeface="Tahoma"/>
                <a:cs typeface="Tahoma"/>
                <a:sym typeface="Tahoma"/>
              </a:rPr>
              <a:t>provided in lab</a:t>
            </a:r>
          </a:p>
          <a:p>
            <a:pPr marL="342900" marR="0" lvl="0" indent="-28194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Tahoma"/>
              <a:buChar char="•"/>
            </a:pPr>
            <a:r>
              <a:rPr lang="en" sz="2400" b="0" i="0" u="none" strike="noStrike" cap="none" baseline="0" dirty="0">
                <a:ea typeface="Tahoma"/>
                <a:cs typeface="Tahoma"/>
                <a:sym typeface="Tahoma"/>
              </a:rPr>
              <a:t>Material used may not exceed 1</a:t>
            </a:r>
            <a:r>
              <a:rPr lang="en-US" sz="2400" b="0" i="0" u="none" strike="noStrike" cap="none" baseline="0" dirty="0">
                <a:ea typeface="Tahoma"/>
                <a:cs typeface="Tahoma"/>
                <a:sym typeface="Tahoma"/>
              </a:rPr>
              <a:t>0</a:t>
            </a:r>
            <a:r>
              <a:rPr lang="en" sz="2400" b="0" i="0" u="none" strike="noStrike" cap="none" baseline="0" dirty="0">
                <a:ea typeface="Tahoma"/>
                <a:cs typeface="Tahoma"/>
                <a:sym typeface="Tahoma"/>
              </a:rPr>
              <a:t>” x 1</a:t>
            </a:r>
            <a:r>
              <a:rPr lang="en-US" sz="2400" b="0" i="0" u="none" strike="noStrike" cap="none" baseline="0" dirty="0">
                <a:ea typeface="Tahoma"/>
                <a:cs typeface="Tahoma"/>
                <a:sym typeface="Tahoma"/>
              </a:rPr>
              <a:t>0</a:t>
            </a:r>
            <a:r>
              <a:rPr lang="en" sz="2400" b="0" i="0" u="none" strike="noStrike" cap="none" baseline="0" dirty="0">
                <a:ea typeface="Tahoma"/>
                <a:cs typeface="Tahoma"/>
                <a:sym typeface="Tahoma"/>
              </a:rPr>
              <a:t>”</a:t>
            </a:r>
          </a:p>
          <a:p>
            <a:pPr marL="342900" marR="0" lvl="0" indent="-28194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Tahoma"/>
              <a:buChar char="•"/>
            </a:pPr>
            <a:r>
              <a:rPr lang="en" sz="2400" dirty="0"/>
              <a:t>Vessel</a:t>
            </a:r>
            <a:r>
              <a:rPr lang="en" sz="2400" b="0" i="0" u="none" strike="noStrike" cap="none" baseline="0" dirty="0">
                <a:ea typeface="Tahoma"/>
                <a:cs typeface="Tahoma"/>
                <a:sym typeface="Tahoma"/>
              </a:rPr>
              <a:t> must float</a:t>
            </a:r>
          </a:p>
          <a:p>
            <a:pPr marL="685800" lvl="1" indent="-28194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Tahoma"/>
              <a:buChar char="•"/>
            </a:pPr>
            <a:r>
              <a:rPr lang="en" sz="2100" dirty="0"/>
              <a:t>Vessel</a:t>
            </a:r>
            <a:r>
              <a:rPr lang="en" sz="2100" b="0" i="0" u="none" strike="noStrike" cap="none" baseline="0" dirty="0">
                <a:ea typeface="Tahoma"/>
                <a:cs typeface="Tahoma"/>
                <a:sym typeface="Tahoma"/>
              </a:rPr>
              <a:t> may not rest on bottom of tank when tested</a:t>
            </a:r>
          </a:p>
          <a:p>
            <a:pPr marL="342900" marR="0" lvl="0" indent="-28194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Tahoma"/>
              <a:buChar char="•"/>
            </a:pPr>
            <a:r>
              <a:rPr lang="en-US" sz="2400" dirty="0"/>
              <a:t>Vessel </a:t>
            </a:r>
            <a:r>
              <a:rPr lang="en" sz="2400" dirty="0"/>
              <a:t>must have a “hook” </a:t>
            </a:r>
            <a:r>
              <a:rPr lang="en-US" sz="2400" dirty="0"/>
              <a:t>(paper clip) </a:t>
            </a:r>
            <a:r>
              <a:rPr lang="en" sz="2400" dirty="0"/>
              <a:t>on its bow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lang="en-US" sz="4400" b="0" i="0" u="none" strike="noStrike" cap="none" baseline="0" dirty="0">
                <a:ea typeface="Tahoma"/>
                <a:cs typeface="Tahoma"/>
                <a:sym typeface="Tahoma"/>
              </a:rPr>
              <a:t>Consider this</a:t>
            </a:r>
            <a:endParaRPr lang="en" sz="4400" b="0" i="0" u="none" strike="noStrike" cap="none" baseline="0" dirty="0">
              <a:ea typeface="Tahoma"/>
              <a:cs typeface="Tahoma"/>
              <a:sym typeface="Tahoma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13233" y="1828800"/>
            <a:ext cx="7514035" cy="2343151"/>
          </a:xfrm>
        </p:spPr>
        <p:txBody>
          <a:bodyPr>
            <a:normAutofit/>
          </a:bodyPr>
          <a:lstStyle/>
          <a:p>
            <a:r>
              <a:rPr lang="en" sz="2400" dirty="0">
                <a:ea typeface="Tahoma"/>
                <a:cs typeface="Tahoma"/>
                <a:sym typeface="Tahoma"/>
              </a:rPr>
              <a:t>How will we know we have built the craft to hold the maximum </a:t>
            </a:r>
            <a:r>
              <a:rPr lang="en" sz="2400" dirty="0"/>
              <a:t>cargo load</a:t>
            </a:r>
            <a:r>
              <a:rPr lang="en" sz="2400" dirty="0">
                <a:ea typeface="Tahoma"/>
                <a:cs typeface="Tahoma"/>
                <a:sym typeface="Tahoma"/>
              </a:rPr>
              <a:t>?</a:t>
            </a:r>
            <a:endParaRPr lang="en-US" sz="2400" dirty="0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lang="en-US" sz="4400" b="0" i="0" u="none" strike="noStrike" cap="none" baseline="0" dirty="0">
                <a:ea typeface="Tahoma"/>
                <a:cs typeface="Tahoma"/>
                <a:sym typeface="Tahoma"/>
              </a:rPr>
              <a:t>Planning</a:t>
            </a:r>
            <a:endParaRPr lang="en" sz="4400" b="0" i="0" u="none" strike="noStrike" cap="none" baseline="0" dirty="0">
              <a:ea typeface="Tahoma"/>
              <a:cs typeface="Tahoma"/>
              <a:sym typeface="Tahoma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13233" y="1828800"/>
            <a:ext cx="7514035" cy="2343151"/>
          </a:xfrm>
        </p:spPr>
        <p:txBody>
          <a:bodyPr>
            <a:normAutofit/>
          </a:bodyPr>
          <a:lstStyle/>
          <a:p>
            <a:r>
              <a:rPr lang="en-US" sz="2400" i="1" dirty="0">
                <a:ea typeface="Tahoma"/>
                <a:cs typeface="Tahoma"/>
                <a:sym typeface="Tahoma"/>
              </a:rPr>
              <a:t>Use the following slides to complete your sketches and calculation</a:t>
            </a:r>
            <a:r>
              <a:rPr lang="en-US" sz="2400" i="1" dirty="0"/>
              <a:t>s in your packet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lang="en" sz="4400" b="0" i="0" u="none" strike="noStrike" cap="none" baseline="0" dirty="0">
                <a:ea typeface="Tahoma"/>
                <a:cs typeface="Tahoma"/>
                <a:sym typeface="Tahoma"/>
              </a:rPr>
              <a:t>What is displacement???</a:t>
            </a:r>
          </a:p>
        </p:txBody>
      </p:sp>
      <p:sp>
        <p:nvSpPr>
          <p:cNvPr id="252" name="Shape 25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20000"/>
              <a:buFont typeface="Tahoma"/>
              <a:buChar char="•"/>
            </a:pPr>
            <a:r>
              <a:rPr lang="en" sz="2400" b="0" i="0" u="none" strike="noStrike" cap="none" baseline="0" dirty="0">
                <a:ea typeface="Tahoma"/>
                <a:cs typeface="Tahoma"/>
                <a:sym typeface="Tahoma"/>
              </a:rPr>
              <a:t>Pools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20000"/>
              <a:buFont typeface="Tahoma"/>
              <a:buChar char="•"/>
            </a:pPr>
            <a:r>
              <a:rPr lang="en" sz="2400" b="0" i="0" u="none" strike="noStrike" cap="none" baseline="0" dirty="0">
                <a:ea typeface="Tahoma"/>
                <a:cs typeface="Tahoma"/>
                <a:sym typeface="Tahoma"/>
              </a:rPr>
              <a:t>Bathtubs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20000"/>
              <a:buFont typeface="Tahoma"/>
              <a:buChar char="•"/>
            </a:pPr>
            <a:r>
              <a:rPr lang="en" sz="2400" b="0" i="0" u="none" strike="noStrike" cap="none" baseline="0" dirty="0">
                <a:ea typeface="Tahoma"/>
                <a:cs typeface="Tahoma"/>
                <a:sym typeface="Tahoma"/>
              </a:rPr>
              <a:t>Kitchen Sinks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20000"/>
              <a:buFont typeface="Tahoma"/>
              <a:buChar char="•"/>
            </a:pPr>
            <a:r>
              <a:rPr lang="en" sz="2400" b="0" i="0" u="none" strike="noStrike" cap="none" baseline="0" dirty="0">
                <a:ea typeface="Tahoma"/>
                <a:cs typeface="Tahoma"/>
                <a:sym typeface="Tahoma"/>
              </a:rPr>
              <a:t>Turkey Fryers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lang="en-US" sz="4400" dirty="0">
                <a:ea typeface="Tahoma"/>
                <a:cs typeface="Tahoma"/>
                <a:sym typeface="Tahoma"/>
              </a:rPr>
              <a:t>S</a:t>
            </a:r>
            <a:r>
              <a:rPr lang="en" sz="4400" b="0" i="0" u="none" strike="noStrike" cap="none" baseline="0" dirty="0">
                <a:ea typeface="Tahoma"/>
                <a:cs typeface="Tahoma"/>
                <a:sym typeface="Tahoma"/>
              </a:rPr>
              <a:t>ketch your vessel</a:t>
            </a:r>
          </a:p>
        </p:txBody>
      </p:sp>
      <p:grpSp>
        <p:nvGrpSpPr>
          <p:cNvPr id="258" name="Shape 258"/>
          <p:cNvGrpSpPr/>
          <p:nvPr/>
        </p:nvGrpSpPr>
        <p:grpSpPr>
          <a:xfrm>
            <a:off x="1936551" y="2182294"/>
            <a:ext cx="5867400" cy="1371600"/>
            <a:chOff x="2438400" y="2667000"/>
            <a:chExt cx="5867400" cy="1828800"/>
          </a:xfrm>
        </p:grpSpPr>
        <p:cxnSp>
          <p:nvCxnSpPr>
            <p:cNvPr id="259" name="Shape 259"/>
            <p:cNvCxnSpPr/>
            <p:nvPr/>
          </p:nvCxnSpPr>
          <p:spPr>
            <a:xfrm flipH="1">
              <a:off x="6858000" y="2819400"/>
              <a:ext cx="685799" cy="457200"/>
            </a:xfrm>
            <a:prstGeom prst="straightConnector1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grpSp>
          <p:nvGrpSpPr>
            <p:cNvPr id="260" name="Shape 260"/>
            <p:cNvGrpSpPr/>
            <p:nvPr/>
          </p:nvGrpSpPr>
          <p:grpSpPr>
            <a:xfrm>
              <a:off x="2438400" y="2667000"/>
              <a:ext cx="5867400" cy="1828800"/>
              <a:chOff x="2438400" y="2667000"/>
              <a:chExt cx="5867400" cy="1828800"/>
            </a:xfrm>
          </p:grpSpPr>
          <p:sp>
            <p:nvSpPr>
              <p:cNvPr id="261" name="Shape 261"/>
              <p:cNvSpPr txBox="1"/>
              <p:nvPr/>
            </p:nvSpPr>
            <p:spPr>
              <a:xfrm>
                <a:off x="2438400" y="3505200"/>
                <a:ext cx="4572000" cy="990599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cxnSp>
            <p:nvCxnSpPr>
              <p:cNvPr id="262" name="Shape 262"/>
              <p:cNvCxnSpPr/>
              <p:nvPr/>
            </p:nvCxnSpPr>
            <p:spPr>
              <a:xfrm rot="10800000" flipH="1">
                <a:off x="2438400" y="2667000"/>
                <a:ext cx="1295400" cy="838199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63" name="Shape 263"/>
              <p:cNvCxnSpPr/>
              <p:nvPr/>
            </p:nvCxnSpPr>
            <p:spPr>
              <a:xfrm rot="10800000" flipH="1">
                <a:off x="7010400" y="2667000"/>
                <a:ext cx="1295400" cy="838199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64" name="Shape 264"/>
              <p:cNvCxnSpPr/>
              <p:nvPr/>
            </p:nvCxnSpPr>
            <p:spPr>
              <a:xfrm>
                <a:off x="3733800" y="2667000"/>
                <a:ext cx="4572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65" name="Shape 265"/>
              <p:cNvCxnSpPr/>
              <p:nvPr/>
            </p:nvCxnSpPr>
            <p:spPr>
              <a:xfrm>
                <a:off x="8305800" y="2667000"/>
                <a:ext cx="0" cy="1066799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66" name="Shape 266"/>
              <p:cNvCxnSpPr/>
              <p:nvPr/>
            </p:nvCxnSpPr>
            <p:spPr>
              <a:xfrm rot="10800000" flipH="1">
                <a:off x="7010400" y="3733799"/>
                <a:ext cx="1295400" cy="762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67" name="Shape 267"/>
              <p:cNvCxnSpPr/>
              <p:nvPr/>
            </p:nvCxnSpPr>
            <p:spPr>
              <a:xfrm flipH="1">
                <a:off x="3124200" y="2819400"/>
                <a:ext cx="685799" cy="4572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68" name="Shape 268"/>
              <p:cNvCxnSpPr/>
              <p:nvPr/>
            </p:nvCxnSpPr>
            <p:spPr>
              <a:xfrm>
                <a:off x="3810000" y="2819400"/>
                <a:ext cx="3733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69" name="Shape 269"/>
              <p:cNvCxnSpPr/>
              <p:nvPr/>
            </p:nvCxnSpPr>
            <p:spPr>
              <a:xfrm>
                <a:off x="3124200" y="3276600"/>
                <a:ext cx="3733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70" name="Shape 270"/>
              <p:cNvCxnSpPr/>
              <p:nvPr/>
            </p:nvCxnSpPr>
            <p:spPr>
              <a:xfrm>
                <a:off x="3810000" y="2819400"/>
                <a:ext cx="0" cy="4572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</p:grpSp>
      </p:grp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lang="en" sz="4000" b="0" i="0" u="none" strike="noStrike" cap="none" baseline="0" dirty="0">
                <a:ea typeface="Tahoma"/>
                <a:cs typeface="Tahoma"/>
                <a:sym typeface="Tahoma"/>
              </a:rPr>
              <a:t>Dimension your vessel</a:t>
            </a:r>
            <a:br>
              <a:rPr lang="en" sz="4000" b="0" i="0" u="none" strike="noStrike" cap="none" baseline="0" dirty="0">
                <a:ea typeface="Tahoma"/>
                <a:cs typeface="Tahoma"/>
                <a:sym typeface="Tahoma"/>
              </a:rPr>
            </a:br>
            <a:r>
              <a:rPr lang="en" sz="4000" b="0" i="0" u="none" strike="noStrike" cap="none" baseline="0" dirty="0">
                <a:ea typeface="Tahoma"/>
                <a:cs typeface="Tahoma"/>
                <a:sym typeface="Tahoma"/>
              </a:rPr>
              <a:t>Length – Width – Height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098351" y="2122796"/>
            <a:ext cx="7543799" cy="2103749"/>
            <a:chOff x="870558" y="2138036"/>
            <a:chExt cx="7543799" cy="2103749"/>
          </a:xfrm>
        </p:grpSpPr>
        <p:grpSp>
          <p:nvGrpSpPr>
            <p:cNvPr id="277" name="Shape 277"/>
            <p:cNvGrpSpPr/>
            <p:nvPr/>
          </p:nvGrpSpPr>
          <p:grpSpPr>
            <a:xfrm>
              <a:off x="1861158" y="2138036"/>
              <a:ext cx="5867400" cy="1371600"/>
              <a:chOff x="2438400" y="2667000"/>
              <a:chExt cx="5867400" cy="1828800"/>
            </a:xfrm>
          </p:grpSpPr>
          <p:cxnSp>
            <p:nvCxnSpPr>
              <p:cNvPr id="278" name="Shape 278"/>
              <p:cNvCxnSpPr/>
              <p:nvPr/>
            </p:nvCxnSpPr>
            <p:spPr>
              <a:xfrm flipH="1">
                <a:off x="6858000" y="2819400"/>
                <a:ext cx="685799" cy="4572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grpSp>
            <p:nvGrpSpPr>
              <p:cNvPr id="279" name="Shape 279"/>
              <p:cNvGrpSpPr/>
              <p:nvPr/>
            </p:nvGrpSpPr>
            <p:grpSpPr>
              <a:xfrm>
                <a:off x="2438400" y="2667000"/>
                <a:ext cx="5867400" cy="1828800"/>
                <a:chOff x="2438400" y="2667000"/>
                <a:chExt cx="5867400" cy="1828800"/>
              </a:xfrm>
            </p:grpSpPr>
            <p:sp>
              <p:nvSpPr>
                <p:cNvPr id="280" name="Shape 280"/>
                <p:cNvSpPr txBox="1"/>
                <p:nvPr/>
              </p:nvSpPr>
              <p:spPr>
                <a:xfrm>
                  <a:off x="2438400" y="3505200"/>
                  <a:ext cx="4572000" cy="990599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 baseline="0">
                    <a:solidFill>
                      <a:schemeClr val="lt1"/>
                    </a:solidFill>
                    <a:latin typeface="Tahoma"/>
                    <a:ea typeface="Tahoma"/>
                    <a:cs typeface="Tahoma"/>
                    <a:sym typeface="Tahoma"/>
                  </a:endParaRPr>
                </a:p>
              </p:txBody>
            </p:sp>
            <p:cxnSp>
              <p:nvCxnSpPr>
                <p:cNvPr id="281" name="Shape 281"/>
                <p:cNvCxnSpPr/>
                <p:nvPr/>
              </p:nvCxnSpPr>
              <p:spPr>
                <a:xfrm rot="10800000" flipH="1">
                  <a:off x="2438400" y="2667000"/>
                  <a:ext cx="1295400" cy="83819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  <p:cxnSp>
              <p:nvCxnSpPr>
                <p:cNvPr id="282" name="Shape 282"/>
                <p:cNvCxnSpPr/>
                <p:nvPr/>
              </p:nvCxnSpPr>
              <p:spPr>
                <a:xfrm rot="10800000" flipH="1">
                  <a:off x="7010400" y="2667000"/>
                  <a:ext cx="1295400" cy="83819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  <p:cxnSp>
              <p:nvCxnSpPr>
                <p:cNvPr id="283" name="Shape 283"/>
                <p:cNvCxnSpPr/>
                <p:nvPr/>
              </p:nvCxnSpPr>
              <p:spPr>
                <a:xfrm>
                  <a:off x="3733800" y="2667000"/>
                  <a:ext cx="4572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  <p:cxnSp>
              <p:nvCxnSpPr>
                <p:cNvPr id="284" name="Shape 284"/>
                <p:cNvCxnSpPr/>
                <p:nvPr/>
              </p:nvCxnSpPr>
              <p:spPr>
                <a:xfrm>
                  <a:off x="8305800" y="2667000"/>
                  <a:ext cx="0" cy="106679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  <p:cxnSp>
              <p:nvCxnSpPr>
                <p:cNvPr id="285" name="Shape 285"/>
                <p:cNvCxnSpPr/>
                <p:nvPr/>
              </p:nvCxnSpPr>
              <p:spPr>
                <a:xfrm rot="10800000" flipH="1">
                  <a:off x="7010400" y="3733799"/>
                  <a:ext cx="1295400" cy="7620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  <p:cxnSp>
              <p:nvCxnSpPr>
                <p:cNvPr id="286" name="Shape 286"/>
                <p:cNvCxnSpPr/>
                <p:nvPr/>
              </p:nvCxnSpPr>
              <p:spPr>
                <a:xfrm flipH="1">
                  <a:off x="3124200" y="2819400"/>
                  <a:ext cx="685799" cy="457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  <p:cxnSp>
              <p:nvCxnSpPr>
                <p:cNvPr id="287" name="Shape 287"/>
                <p:cNvCxnSpPr/>
                <p:nvPr/>
              </p:nvCxnSpPr>
              <p:spPr>
                <a:xfrm>
                  <a:off x="3810000" y="2819400"/>
                  <a:ext cx="37338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  <p:cxnSp>
              <p:nvCxnSpPr>
                <p:cNvPr id="288" name="Shape 288"/>
                <p:cNvCxnSpPr/>
                <p:nvPr/>
              </p:nvCxnSpPr>
              <p:spPr>
                <a:xfrm>
                  <a:off x="3124200" y="3276600"/>
                  <a:ext cx="37338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  <p:cxnSp>
              <p:nvCxnSpPr>
                <p:cNvPr id="289" name="Shape 289"/>
                <p:cNvCxnSpPr/>
                <p:nvPr/>
              </p:nvCxnSpPr>
              <p:spPr>
                <a:xfrm>
                  <a:off x="3810000" y="2819400"/>
                  <a:ext cx="0" cy="457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</p:grpSp>
        </p:grpSp>
        <p:sp>
          <p:nvSpPr>
            <p:cNvPr id="290" name="Shape 290"/>
            <p:cNvSpPr/>
            <p:nvPr/>
          </p:nvSpPr>
          <p:spPr>
            <a:xfrm>
              <a:off x="1327758" y="2995286"/>
              <a:ext cx="442799" cy="364274"/>
            </a:xfrm>
            <a:prstGeom prst="rightArrow">
              <a:avLst>
                <a:gd name="adj1" fmla="val 10529"/>
                <a:gd name="adj2" fmla="val 6141"/>
              </a:avLst>
            </a:prstGeom>
            <a:solidFill>
              <a:srgbClr val="FF0000"/>
            </a:solidFill>
            <a:ln w="9525" cap="flat" cmpd="sng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91" name="Shape 291"/>
            <p:cNvSpPr/>
            <p:nvPr/>
          </p:nvSpPr>
          <p:spPr>
            <a:xfrm rot="15960005">
              <a:off x="3995279" y="3490004"/>
              <a:ext cx="332234" cy="485684"/>
            </a:xfrm>
            <a:prstGeom prst="rightArrow">
              <a:avLst>
                <a:gd name="adj1" fmla="val 10529"/>
                <a:gd name="adj2" fmla="val 6141"/>
              </a:avLst>
            </a:prstGeom>
            <a:solidFill>
              <a:srgbClr val="FF0000"/>
            </a:solidFill>
            <a:ln w="9525" cap="flat" cmpd="sng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92" name="Shape 292"/>
            <p:cNvSpPr/>
            <p:nvPr/>
          </p:nvSpPr>
          <p:spPr>
            <a:xfrm rot="13379802">
              <a:off x="7499832" y="2995345"/>
              <a:ext cx="442990" cy="364240"/>
            </a:xfrm>
            <a:prstGeom prst="rightArrow">
              <a:avLst>
                <a:gd name="adj1" fmla="val 10529"/>
                <a:gd name="adj2" fmla="val 6141"/>
              </a:avLst>
            </a:prstGeom>
            <a:solidFill>
              <a:srgbClr val="FF0000"/>
            </a:solidFill>
            <a:ln w="9525" cap="flat" cmpd="sng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93" name="Shape 293"/>
            <p:cNvSpPr txBox="1"/>
            <p:nvPr/>
          </p:nvSpPr>
          <p:spPr>
            <a:xfrm>
              <a:off x="870558" y="3052436"/>
              <a:ext cx="533399" cy="27494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" sz="1800" b="1" i="0" u="none" strike="noStrike" cap="none" baseline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2”</a:t>
              </a:r>
            </a:p>
          </p:txBody>
        </p:sp>
        <p:sp>
          <p:nvSpPr>
            <p:cNvPr id="294" name="Shape 294"/>
            <p:cNvSpPr txBox="1"/>
            <p:nvPr/>
          </p:nvSpPr>
          <p:spPr>
            <a:xfrm>
              <a:off x="3918558" y="3966836"/>
              <a:ext cx="533399" cy="27494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" sz="1800" b="1" i="0" u="none" strike="noStrike" cap="none" baseline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4”</a:t>
              </a:r>
            </a:p>
          </p:txBody>
        </p:sp>
        <p:sp>
          <p:nvSpPr>
            <p:cNvPr id="295" name="Shape 295"/>
            <p:cNvSpPr txBox="1"/>
            <p:nvPr/>
          </p:nvSpPr>
          <p:spPr>
            <a:xfrm>
              <a:off x="7880958" y="3281036"/>
              <a:ext cx="533399" cy="27494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" sz="1800" b="1" i="0" u="none" strike="noStrike" cap="none" baseline="0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3”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6448</TotalTime>
  <Words>449</Words>
  <Application>Microsoft Macintosh PowerPoint</Application>
  <PresentationFormat>On-screen Show (16:9)</PresentationFormat>
  <Paragraphs>68</Paragraphs>
  <Slides>23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Corbel</vt:lpstr>
      <vt:lpstr>Tahoma</vt:lpstr>
      <vt:lpstr>Parallax</vt:lpstr>
      <vt:lpstr>“Lords of the Sea” The Athenian Trireme A Design Challenge</vt:lpstr>
      <vt:lpstr>The Purpose</vt:lpstr>
      <vt:lpstr>The Problem</vt:lpstr>
      <vt:lpstr>Specifications</vt:lpstr>
      <vt:lpstr>Consider this</vt:lpstr>
      <vt:lpstr>Planning</vt:lpstr>
      <vt:lpstr>What is displacement???</vt:lpstr>
      <vt:lpstr>Sketch your vessel</vt:lpstr>
      <vt:lpstr>Dimension your vessel Length – Width – Height</vt:lpstr>
      <vt:lpstr>Determine Volume of Barge </vt:lpstr>
      <vt:lpstr>How many inches in a cubic foot?</vt:lpstr>
      <vt:lpstr>Divide Barge Volume by the # of cubic inches in a cubic foot.</vt:lpstr>
      <vt:lpstr>The weight of water</vt:lpstr>
      <vt:lpstr>Determine pounds of water displaced by the barge.</vt:lpstr>
      <vt:lpstr>Determine the mass of the barge</vt:lpstr>
      <vt:lpstr>How many grams are in a pound?</vt:lpstr>
      <vt:lpstr>Convert grams to pounds</vt:lpstr>
      <vt:lpstr>Subtract weight of barge from weight of displaced water to find penny load.</vt:lpstr>
      <vt:lpstr>Convert penny load lbs into mass</vt:lpstr>
      <vt:lpstr>What is the mass of a penny?</vt:lpstr>
      <vt:lpstr>Divide allowable penny mass by the mass of one penny to determine the number of pennies the barge can hold</vt:lpstr>
      <vt:lpstr>Why could this number be less?</vt:lpstr>
      <vt:lpstr>Now that you have a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iSTEM Workshop</dc:title>
  <cp:lastModifiedBy>Kelly M McKenna</cp:lastModifiedBy>
  <cp:revision>44</cp:revision>
  <dcterms:modified xsi:type="dcterms:W3CDTF">2021-12-16T19:48:57Z</dcterms:modified>
</cp:coreProperties>
</file>